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88" r:id="rId1"/>
  </p:sldMasterIdLst>
  <p:notesMasterIdLst>
    <p:notesMasterId r:id="rId29"/>
  </p:notesMasterIdLst>
  <p:sldIdLst>
    <p:sldId id="256" r:id="rId2"/>
    <p:sldId id="257" r:id="rId3"/>
    <p:sldId id="259" r:id="rId4"/>
    <p:sldId id="260" r:id="rId5"/>
    <p:sldId id="263" r:id="rId6"/>
    <p:sldId id="264" r:id="rId7"/>
    <p:sldId id="258" r:id="rId8"/>
    <p:sldId id="265" r:id="rId9"/>
    <p:sldId id="267" r:id="rId10"/>
    <p:sldId id="266" r:id="rId11"/>
    <p:sldId id="268" r:id="rId12"/>
    <p:sldId id="536" r:id="rId13"/>
    <p:sldId id="539" r:id="rId14"/>
    <p:sldId id="564" r:id="rId15"/>
    <p:sldId id="300" r:id="rId16"/>
    <p:sldId id="286" r:id="rId17"/>
    <p:sldId id="538" r:id="rId18"/>
    <p:sldId id="269" r:id="rId19"/>
    <p:sldId id="527" r:id="rId20"/>
    <p:sldId id="526" r:id="rId21"/>
    <p:sldId id="534" r:id="rId22"/>
    <p:sldId id="495" r:id="rId23"/>
    <p:sldId id="530" r:id="rId24"/>
    <p:sldId id="520" r:id="rId25"/>
    <p:sldId id="563" r:id="rId26"/>
    <p:sldId id="469" r:id="rId27"/>
    <p:sldId id="535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5317" autoAdjust="0"/>
    <p:restoredTop sz="94660"/>
  </p:normalViewPr>
  <p:slideViewPr>
    <p:cSldViewPr snapToGrid="0">
      <p:cViewPr>
        <p:scale>
          <a:sx n="104" d="100"/>
          <a:sy n="104" d="100"/>
        </p:scale>
        <p:origin x="37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90" d="100"/>
        <a:sy n="90" d="100"/>
      </p:scale>
      <p:origin x="0" y="-190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57DCD0-9C14-4B22-8313-646628163D6D}" type="datetimeFigureOut">
              <a:rPr lang="en-US" smtClean="0"/>
              <a:t>2020-05-20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22BB2B-8EFA-4CA9-8C60-A30E80C335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5338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#_ftn1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www.fda.gov/medical-devices/digital-health" TargetMode="External"/><Relationship Id="rId4" Type="http://schemas.openxmlformats.org/officeDocument/2006/relationships/hyperlink" Target="#_ftnref1"/></Relationships>
</file>

<file path=ppt/notesSlides/_rels/notesSlide3.xml.rels><?xml version="1.0" encoding="UTF-8" standalone="yes"?>
<Relationships xmlns="http://schemas.openxmlformats.org/package/2006/relationships"><Relationship Id="rId8" Type="http://schemas.openxmlformats.org/officeDocument/2006/relationships/hyperlink" Target="#_ftnref2"/><Relationship Id="rId3" Type="http://schemas.openxmlformats.org/officeDocument/2006/relationships/hyperlink" Target="#_ftn1"/><Relationship Id="rId7" Type="http://schemas.openxmlformats.org/officeDocument/2006/relationships/hyperlink" Target="https://www.medicaleconomics.com/news/finding-mobile-health-apps-work-doctors-and-patients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Relationship Id="rId6" Type="http://schemas.openxmlformats.org/officeDocument/2006/relationships/hyperlink" Target="#_ftnref1"/><Relationship Id="rId11" Type="http://schemas.openxmlformats.org/officeDocument/2006/relationships/hyperlink" Target="https://www.nccoe.nist.gov/news/security-recommendations-mobile-health-apps" TargetMode="External"/><Relationship Id="rId5" Type="http://schemas.openxmlformats.org/officeDocument/2006/relationships/hyperlink" Target="#_ftn3"/><Relationship Id="rId10" Type="http://schemas.openxmlformats.org/officeDocument/2006/relationships/hyperlink" Target="#_ftnref3"/><Relationship Id="rId4" Type="http://schemas.openxmlformats.org/officeDocument/2006/relationships/hyperlink" Target="#_ftn2"/><Relationship Id="rId9" Type="http://schemas.openxmlformats.org/officeDocument/2006/relationships/hyperlink" Target="https://www.himss.eu/himss-taxonomy-topics/mhealth?page=1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#_ftn1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healthinformatics.uic.edu/blog/cybersecurity-how-can-it-be-improved-in-health-care/" TargetMode="External"/><Relationship Id="rId4" Type="http://schemas.openxmlformats.org/officeDocument/2006/relationships/hyperlink" Target="#_ftnref1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Slide Image Placeholder 1">
            <a:extLst>
              <a:ext uri="{FF2B5EF4-FFF2-40B4-BE49-F238E27FC236}">
                <a16:creationId xmlns:a16="http://schemas.microsoft.com/office/drawing/2014/main" id="{F7AD536F-12DD-4047-A5E1-D0F79FE1E8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6" name="Notes Placeholder 2">
            <a:extLst>
              <a:ext uri="{FF2B5EF4-FFF2-40B4-BE49-F238E27FC236}">
                <a16:creationId xmlns:a16="http://schemas.microsoft.com/office/drawing/2014/main" id="{005C5975-8789-48B8-B086-1A47F4D38A43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 dirty="0"/>
          </a:p>
        </p:txBody>
      </p:sp>
      <p:sp>
        <p:nvSpPr>
          <p:cNvPr id="21507" name="Slide Number Placeholder 3">
            <a:extLst>
              <a:ext uri="{FF2B5EF4-FFF2-40B4-BE49-F238E27FC236}">
                <a16:creationId xmlns:a16="http://schemas.microsoft.com/office/drawing/2014/main" id="{CDBF50D1-8693-4891-9BB7-FBADA30844B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fld id="{7194B379-A0D2-4382-AF7C-F5C2DF94165C}" type="slidenum">
              <a:rPr lang="en-US" altLang="en-US">
                <a:latin typeface="Calibri" panose="020F0502020204030204" pitchFamily="34" charset="0"/>
              </a:rPr>
              <a:pPr/>
              <a:t>18</a:t>
            </a:fld>
            <a:endParaRPr lang="en-US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ヒラギノ角ゴ Pro W3" pitchFamily="-126" charset="-128"/>
                <a:cs typeface="+mn-cs"/>
              </a:rPr>
              <a:t>The proliferation of Digital Health tools, including mobile health apps and wearable sensors, holds great promise for improving human health</a:t>
            </a:r>
            <a:r>
              <a:rPr lang="en-US" sz="1200" u="sng" kern="1200" baseline="30000" dirty="0">
                <a:solidFill>
                  <a:schemeClr val="tx1"/>
                </a:solidFill>
                <a:effectLst/>
                <a:latin typeface="+mn-lt"/>
                <a:ea typeface="ヒラギノ角ゴ Pro W3" pitchFamily="-126" charset="-128"/>
                <a:cs typeface="+mn-cs"/>
                <a:hlinkClick r:id="rId3" action="ppaction://hlinkfile"/>
              </a:rPr>
              <a:t>[1]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ヒラギノ角ゴ Pro W3" pitchFamily="-126" charset="-128"/>
                <a:cs typeface="+mn-cs"/>
              </a:rPr>
              <a:t>. The impact of Digital Health on patient care is accelerating with the increasing adoption of mobile health apps and wearable sensors. As per US-FDA: “The broad scope of digital health includes categories such as mobile health (mHealth), health information technology (IT), wearable devices, telehealth and telemedicine, and personalized medicine.”</a:t>
            </a:r>
          </a:p>
          <a:p>
            <a:r>
              <a:rPr lang="en-US" sz="1200" u="sng" kern="1200" baseline="30000" dirty="0">
                <a:solidFill>
                  <a:schemeClr val="tx1"/>
                </a:solidFill>
                <a:effectLst/>
                <a:latin typeface="+mn-lt"/>
                <a:ea typeface="ヒラギノ角ゴ Pro W3" pitchFamily="-126" charset="-128"/>
                <a:cs typeface="+mn-cs"/>
                <a:hlinkClick r:id="rId4" action="ppaction://hlinkfile"/>
              </a:rPr>
              <a:t>[1]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ヒラギノ角ゴ Pro W3" pitchFamily="-126" charset="-128"/>
                <a:cs typeface="+mn-cs"/>
              </a:rPr>
              <a:t> </a:t>
            </a:r>
            <a:r>
              <a:rPr lang="en-US" sz="1200" u="sng" kern="1200" dirty="0">
                <a:solidFill>
                  <a:schemeClr val="tx1"/>
                </a:solidFill>
                <a:effectLst/>
                <a:latin typeface="+mn-lt"/>
                <a:ea typeface="ヒラギノ角ゴ Pro W3" pitchFamily="-126" charset="-128"/>
                <a:cs typeface="+mn-cs"/>
                <a:hlinkClick r:id="rId5"/>
              </a:rPr>
              <a:t>https://www.fda.gov/medical-devices/digital-health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ヒラギノ角ゴ Pro W3" pitchFamily="-126" charset="-128"/>
                <a:cs typeface="+mn-cs"/>
              </a:rPr>
              <a:t>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4A7F80-F256-4EC8-A9CC-1A842C6C5143}" type="slidenum">
              <a:rPr lang="en-US" altLang="en-US" smtClean="0"/>
              <a:pPr/>
              <a:t>19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6011850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ヒラギノ角ゴ Pro W3" pitchFamily="-126" charset="-128"/>
                <a:cs typeface="+mn-cs"/>
              </a:rPr>
              <a:t>It is envisaged that soon clinicians will be prescribing mobile health apps to patients, similar prescribing medicines or medical devices</a:t>
            </a:r>
            <a:r>
              <a:rPr lang="en-US" sz="1200" u="sng" kern="1200" baseline="30000" dirty="0">
                <a:solidFill>
                  <a:schemeClr val="tx1"/>
                </a:solidFill>
                <a:effectLst/>
                <a:latin typeface="+mn-lt"/>
                <a:ea typeface="ヒラギノ角ゴ Pro W3" pitchFamily="-126" charset="-128"/>
                <a:cs typeface="+mn-cs"/>
                <a:hlinkClick r:id="rId3" action="ppaction://hlinkfile"/>
              </a:rPr>
              <a:t>[2]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ヒラギノ角ゴ Pro W3" pitchFamily="-126" charset="-128"/>
                <a:cs typeface="+mn-cs"/>
              </a:rPr>
              <a:t>.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ヒラギノ角ゴ Pro W3" pitchFamily="-126" charset="-128"/>
                <a:cs typeface="+mn-cs"/>
              </a:rPr>
              <a:t> 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ヒラギノ角ゴ Pro W3" pitchFamily="-126" charset="-128"/>
                <a:cs typeface="+mn-cs"/>
              </a:rPr>
              <a:t>Mobile health apps have access to highly detailed, personally identifiable and clinical information about end-users. Security and privacy are big issues, raising questions about permission control and confidentiality, as well as the integrity of the infrastructure and the individual. There is also a need to clarify how to ensure practicalities of data storage and management, availability and maintenance of the network, as well as compatibility and interoperability.</a:t>
            </a:r>
            <a:r>
              <a:rPr lang="en-US" sz="1200" kern="1200" baseline="30000" dirty="0">
                <a:solidFill>
                  <a:schemeClr val="tx1"/>
                </a:solidFill>
                <a:effectLst/>
                <a:latin typeface="+mn-lt"/>
                <a:ea typeface="ヒラギノ角ゴ Pro W3" pitchFamily="-126" charset="-128"/>
                <a:cs typeface="+mn-cs"/>
              </a:rPr>
              <a:t> </a:t>
            </a:r>
            <a:r>
              <a:rPr lang="en-US" sz="1200" u="sng" kern="1200" baseline="30000" dirty="0">
                <a:solidFill>
                  <a:schemeClr val="tx1"/>
                </a:solidFill>
                <a:effectLst/>
                <a:latin typeface="+mn-lt"/>
                <a:ea typeface="ヒラギノ角ゴ Pro W3" pitchFamily="-126" charset="-128"/>
                <a:cs typeface="+mn-cs"/>
                <a:hlinkClick r:id="rId4" action="ppaction://hlinkfile"/>
              </a:rPr>
              <a:t>[3]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ヒラギノ角ゴ Pro W3" pitchFamily="-126" charset="-128"/>
                <a:cs typeface="+mn-cs"/>
              </a:rPr>
              <a:t> Another aspect that is critical for mobile health app usage, by both patients and healthcare providers, is the impact of cyber security on these apps</a:t>
            </a:r>
            <a:r>
              <a:rPr lang="en-US" sz="1200" u="sng" kern="1200" baseline="30000" dirty="0">
                <a:solidFill>
                  <a:schemeClr val="tx1"/>
                </a:solidFill>
                <a:effectLst/>
                <a:latin typeface="+mn-lt"/>
                <a:ea typeface="ヒラギノ角ゴ Pro W3" pitchFamily="-126" charset="-128"/>
                <a:cs typeface="+mn-cs"/>
                <a:hlinkClick r:id="rId5" action="ppaction://hlinkfile"/>
              </a:rPr>
              <a:t>[4]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ヒラギノ角ゴ Pro W3" pitchFamily="-126" charset="-128"/>
                <a:cs typeface="+mn-cs"/>
              </a:rPr>
              <a:t>.</a:t>
            </a:r>
          </a:p>
          <a:p>
            <a:r>
              <a:rPr lang="en-US" sz="1200" u="sng" kern="1200" baseline="30000" dirty="0">
                <a:solidFill>
                  <a:schemeClr val="tx1"/>
                </a:solidFill>
                <a:effectLst/>
                <a:latin typeface="+mn-lt"/>
                <a:ea typeface="ヒラギノ角ゴ Pro W3" pitchFamily="-126" charset="-128"/>
                <a:cs typeface="+mn-cs"/>
                <a:hlinkClick r:id="rId6" action="ppaction://hlinkfile"/>
              </a:rPr>
              <a:t>[2]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ヒラギノ角ゴ Pro W3" pitchFamily="-126" charset="-128"/>
                <a:cs typeface="+mn-cs"/>
              </a:rPr>
              <a:t> </a:t>
            </a:r>
            <a:r>
              <a:rPr lang="en-US" sz="1200" u="sng" kern="1200" dirty="0">
                <a:solidFill>
                  <a:schemeClr val="tx1"/>
                </a:solidFill>
                <a:effectLst/>
                <a:latin typeface="+mn-lt"/>
                <a:ea typeface="ヒラギノ角ゴ Pro W3" pitchFamily="-126" charset="-128"/>
                <a:cs typeface="+mn-cs"/>
                <a:hlinkClick r:id="rId7"/>
              </a:rPr>
              <a:t>https://www.medicaleconomics.com/news/finding-mobile-health-apps-work-doctors-and-patients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ヒラギノ角ゴ Pro W3" pitchFamily="-126" charset="-128"/>
                <a:cs typeface="+mn-cs"/>
              </a:rPr>
              <a:t> </a:t>
            </a:r>
          </a:p>
          <a:p>
            <a:r>
              <a:rPr lang="en-US" sz="1200" u="sng" kern="1200" baseline="30000" dirty="0">
                <a:solidFill>
                  <a:schemeClr val="tx1"/>
                </a:solidFill>
                <a:effectLst/>
                <a:latin typeface="+mn-lt"/>
                <a:ea typeface="ヒラギノ角ゴ Pro W3" pitchFamily="-126" charset="-128"/>
                <a:cs typeface="+mn-cs"/>
                <a:hlinkClick r:id="rId8" action="ppaction://hlinkfile"/>
              </a:rPr>
              <a:t>[3]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ヒラギノ角ゴ Pro W3" pitchFamily="-126" charset="-128"/>
                <a:cs typeface="+mn-cs"/>
              </a:rPr>
              <a:t> </a:t>
            </a:r>
            <a:r>
              <a:rPr lang="en-US" sz="1200" u="sng" kern="1200" dirty="0">
                <a:solidFill>
                  <a:schemeClr val="tx1"/>
                </a:solidFill>
                <a:effectLst/>
                <a:latin typeface="+mn-lt"/>
                <a:ea typeface="ヒラギノ角ゴ Pro W3" pitchFamily="-126" charset="-128"/>
                <a:cs typeface="+mn-cs"/>
                <a:hlinkClick r:id="rId9"/>
              </a:rPr>
              <a:t>https://www.himss.eu/himss-taxonomy-topics/mhealth?page=1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ヒラギノ角ゴ Pro W3" pitchFamily="-126" charset="-128"/>
                <a:cs typeface="+mn-cs"/>
              </a:rPr>
              <a:t> </a:t>
            </a:r>
          </a:p>
          <a:p>
            <a:r>
              <a:rPr lang="en-US" sz="1200" u="sng" kern="1200" baseline="30000" dirty="0">
                <a:solidFill>
                  <a:schemeClr val="tx1"/>
                </a:solidFill>
                <a:effectLst/>
                <a:latin typeface="+mn-lt"/>
                <a:ea typeface="ヒラギノ角ゴ Pro W3" pitchFamily="-126" charset="-128"/>
                <a:cs typeface="+mn-cs"/>
                <a:hlinkClick r:id="rId10" action="ppaction://hlinkfile"/>
              </a:rPr>
              <a:t>[4]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ヒラギノ角ゴ Pro W3" pitchFamily="-126" charset="-128"/>
                <a:cs typeface="+mn-cs"/>
              </a:rPr>
              <a:t> </a:t>
            </a:r>
            <a:r>
              <a:rPr lang="en-US" sz="1200" u="sng" kern="1200" dirty="0">
                <a:solidFill>
                  <a:schemeClr val="tx1"/>
                </a:solidFill>
                <a:effectLst/>
                <a:latin typeface="+mn-lt"/>
                <a:ea typeface="ヒラギノ角ゴ Pro W3" pitchFamily="-126" charset="-128"/>
                <a:cs typeface="+mn-cs"/>
                <a:hlinkClick r:id="rId11"/>
              </a:rPr>
              <a:t>https://www.nccoe.nist.gov/news/security-recommendations-mobile-health-apps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ヒラギノ角ゴ Pro W3" pitchFamily="-126" charset="-128"/>
                <a:cs typeface="+mn-cs"/>
              </a:rPr>
              <a:t>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4A7F80-F256-4EC8-A9CC-1A842C6C5143}" type="slidenum">
              <a:rPr lang="en-US" altLang="en-US" smtClean="0"/>
              <a:pPr/>
              <a:t>20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3582298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ヒラギノ角ゴ Pro W3" pitchFamily="-126" charset="-128"/>
                <a:cs typeface="+mn-cs"/>
              </a:rPr>
              <a:t>However, before this becomes as common as prescribing a medicine or a medical device by a provider, the mobile health app needs to safe/secure/accurate not only for the individual user/patient/family member but also for the clinician/payer/provider/regulatory community. Given the era of cybersecurity and its impact on healthcare</a:t>
            </a:r>
            <a:r>
              <a:rPr lang="en-US" sz="1200" u="sng" kern="1200" baseline="30000" dirty="0">
                <a:solidFill>
                  <a:schemeClr val="tx1"/>
                </a:solidFill>
                <a:effectLst/>
                <a:latin typeface="+mn-lt"/>
                <a:ea typeface="ヒラギノ角ゴ Pro W3" pitchFamily="-126" charset="-128"/>
                <a:cs typeface="+mn-cs"/>
                <a:hlinkClick r:id="rId3" action="ppaction://hlinkfile"/>
              </a:rPr>
              <a:t>[5]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ヒラギノ角ゴ Pro W3" pitchFamily="-126" charset="-128"/>
                <a:cs typeface="+mn-cs"/>
              </a:rPr>
              <a:t>, it is critical that the healthcare informatics standards community looks into this matter now.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ヒラギノ角ゴ Pro W3" pitchFamily="-126" charset="-128"/>
                <a:cs typeface="+mn-cs"/>
              </a:rPr>
              <a:t> </a:t>
            </a:r>
          </a:p>
          <a:p>
            <a:r>
              <a:rPr lang="en-US" sz="1200" u="sng" kern="1200" baseline="30000" dirty="0">
                <a:solidFill>
                  <a:schemeClr val="tx1"/>
                </a:solidFill>
                <a:effectLst/>
                <a:latin typeface="+mn-lt"/>
                <a:ea typeface="ヒラギノ角ゴ Pro W3" pitchFamily="-126" charset="-128"/>
                <a:cs typeface="+mn-cs"/>
                <a:hlinkClick r:id="rId4" action="ppaction://hlinkfile"/>
              </a:rPr>
              <a:t>[5]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ヒラギノ角ゴ Pro W3" pitchFamily="-126" charset="-128"/>
                <a:cs typeface="+mn-cs"/>
              </a:rPr>
              <a:t> </a:t>
            </a:r>
            <a:r>
              <a:rPr lang="en-US" sz="1200" u="sng" kern="1200" dirty="0">
                <a:solidFill>
                  <a:schemeClr val="tx1"/>
                </a:solidFill>
                <a:effectLst/>
                <a:latin typeface="+mn-lt"/>
                <a:ea typeface="ヒラギノ角ゴ Pro W3" pitchFamily="-126" charset="-128"/>
                <a:cs typeface="+mn-cs"/>
                <a:hlinkClick r:id="rId5"/>
              </a:rPr>
              <a:t>https://healthinformatics.uic.edu/blog/cybersecurity-how-can-it-be-improved-in-health-care/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ヒラギノ角ゴ Pro W3" pitchFamily="-126" charset="-128"/>
                <a:cs typeface="+mn-cs"/>
              </a:rPr>
              <a:t>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4A7F80-F256-4EC8-A9CC-1A842C6C5143}" type="slidenum">
              <a:rPr lang="en-US" altLang="en-US" smtClean="0"/>
              <a:pPr/>
              <a:t>21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7123242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92D5FE-85CA-40E6-8273-48A5F35DE016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76240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469EB4F-143C-6248-8EED-B1622739B7C9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76170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ヒラギノ角ゴ Pro W3" pitchFamily="-126" charset="-128"/>
                <a:cs typeface="+mn-cs"/>
              </a:rPr>
              <a:t>ISO/TC215 WG1&amp;WG2 is in the midst of proposing a NWIP on “Mobile Health Apps Conformity Assessment &amp; Certification Guidance” Technical Specification. The proposed TS is based upon (1) HL7 cMHAFF STU &amp; (2) ISO/TC215 82304-2 TS.  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4A7F80-F256-4EC8-A9CC-1A842C6C5143}" type="slidenum">
              <a:rPr lang="en-US" altLang="en-US" smtClean="0"/>
              <a:pPr/>
              <a:t>26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806347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spc="3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16143-E03C-4CFD-AFDC-14E5BDEA754C}" type="datetimeFigureOut">
              <a:rPr lang="en-US" smtClean="0"/>
              <a:t>2020-05-20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02019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3E54A-A8CA-48C1-9504-691B58049D29}" type="datetimeFigureOut">
              <a:rPr lang="en-US" smtClean="0"/>
              <a:t>2020-05-20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8625704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6C806-BBF7-471C-9527-881CE2266695}" type="datetimeFigureOut">
              <a:rPr lang="en-US" smtClean="0"/>
              <a:t>2020-05-20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6741273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CDE7049-8656-4A52-909A-CA015733F8B7}"/>
              </a:ext>
            </a:extLst>
          </p:cNvPr>
          <p:cNvSpPr/>
          <p:nvPr/>
        </p:nvSpPr>
        <p:spPr>
          <a:xfrm>
            <a:off x="609601" y="0"/>
            <a:ext cx="6317929" cy="6858000"/>
          </a:xfrm>
          <a:prstGeom prst="rect">
            <a:avLst/>
          </a:prstGeom>
          <a:solidFill>
            <a:srgbClr val="BABCB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49C8297-3E7F-4E22-8269-869CEA5AABB8}"/>
              </a:ext>
            </a:extLst>
          </p:cNvPr>
          <p:cNvCxnSpPr/>
          <p:nvPr/>
        </p:nvCxnSpPr>
        <p:spPr>
          <a:xfrm>
            <a:off x="1111251" y="1166284"/>
            <a:ext cx="0" cy="2834216"/>
          </a:xfrm>
          <a:prstGeom prst="line">
            <a:avLst/>
          </a:prstGeom>
          <a:ln w="63500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74494" y="1194068"/>
            <a:ext cx="6317929" cy="1535560"/>
          </a:xfrm>
        </p:spPr>
        <p:txBody>
          <a:bodyPr anchor="b">
            <a:noAutofit/>
          </a:bodyPr>
          <a:lstStyle>
            <a:lvl1pPr algn="l">
              <a:defRPr sz="4000" b="1" i="0" spc="160"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74494" y="3049597"/>
            <a:ext cx="6160081" cy="1169617"/>
          </a:xfrm>
        </p:spPr>
        <p:txBody>
          <a:bodyPr>
            <a:noAutofit/>
          </a:bodyPr>
          <a:lstStyle>
            <a:lvl1pPr marL="0" indent="0" algn="l">
              <a:buNone/>
              <a:defRPr sz="3200">
                <a:solidFill>
                  <a:srgbClr val="EC2227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0"/>
          </p:nvPr>
        </p:nvSpPr>
        <p:spPr>
          <a:xfrm>
            <a:off x="1574800" y="4961611"/>
            <a:ext cx="6008451" cy="550333"/>
          </a:xfrm>
        </p:spPr>
        <p:txBody>
          <a:bodyPr anchor="b">
            <a:noAutofit/>
          </a:bodyPr>
          <a:lstStyle>
            <a:lvl1pPr marL="0" marR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67"/>
            </a:lvl1pPr>
          </a:lstStyle>
          <a:p>
            <a:pPr lvl="0"/>
            <a:r>
              <a:rPr lang="en-US" noProof="0" dirty="0"/>
              <a:t>Click to edit Master text styles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AEAF7E73-D995-4378-86E2-E0B1F5C1F622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574801" y="5670551"/>
            <a:ext cx="1739900" cy="277283"/>
          </a:xfrm>
        </p:spPr>
        <p:txBody>
          <a:bodyPr lIns="0" tIns="0" rIns="0" bIns="0" anchor="b">
            <a:noAutofit/>
          </a:bodyPr>
          <a:lstStyle>
            <a:lvl1pPr>
              <a:defRPr sz="2400"/>
            </a:lvl1pPr>
          </a:lstStyle>
          <a:p>
            <a:fld id="{5958D1F2-0426-4CC1-A575-58697C22C781}" type="datetime1">
              <a:rPr lang="en-US" altLang="en-US" smtClean="0"/>
              <a:t>2020-05-20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8583437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-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1290EC1-56E5-41AA-BB51-B0967C010B48}"/>
              </a:ext>
            </a:extLst>
          </p:cNvPr>
          <p:cNvCxnSpPr/>
          <p:nvPr/>
        </p:nvCxnSpPr>
        <p:spPr>
          <a:xfrm>
            <a:off x="1305984" y="6184900"/>
            <a:ext cx="0" cy="510117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E222CE2-2441-4806-BD21-3C89814DB123}"/>
              </a:ext>
            </a:extLst>
          </p:cNvPr>
          <p:cNvCxnSpPr/>
          <p:nvPr/>
        </p:nvCxnSpPr>
        <p:spPr>
          <a:xfrm>
            <a:off x="609600" y="275167"/>
            <a:ext cx="0" cy="1043517"/>
          </a:xfrm>
          <a:prstGeom prst="line">
            <a:avLst/>
          </a:prstGeom>
          <a:ln w="41275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AAB74B0-5CB2-4BBC-8203-6628B3DCB920}"/>
              </a:ext>
            </a:extLst>
          </p:cNvPr>
          <p:cNvCxnSpPr/>
          <p:nvPr/>
        </p:nvCxnSpPr>
        <p:spPr>
          <a:xfrm>
            <a:off x="11252200" y="6383867"/>
            <a:ext cx="459317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8196" y="274639"/>
            <a:ext cx="10972800" cy="1043103"/>
          </a:xfrm>
        </p:spPr>
        <p:txBody>
          <a:bodyPr>
            <a:noAutofit/>
          </a:bodyPr>
          <a:lstStyle>
            <a:lvl1pPr algn="l">
              <a:defRPr sz="4000" b="1">
                <a:solidFill>
                  <a:srgbClr val="EC2227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/>
          </p:nvPr>
        </p:nvSpPr>
        <p:spPr>
          <a:xfrm>
            <a:off x="819151" y="1677481"/>
            <a:ext cx="10971845" cy="4435811"/>
          </a:xfrm>
        </p:spPr>
        <p:txBody>
          <a:bodyPr>
            <a:noAutofit/>
          </a:bodyPr>
          <a:lstStyle>
            <a:lvl1pPr marL="243834" indent="-243834" algn="l">
              <a:spcBef>
                <a:spcPts val="800"/>
              </a:spcBef>
              <a:spcAft>
                <a:spcPts val="0"/>
              </a:spcAft>
              <a:defRPr sz="3200"/>
            </a:lvl1pPr>
            <a:lvl2pPr>
              <a:spcBef>
                <a:spcPts val="800"/>
              </a:spcBef>
              <a:spcAft>
                <a:spcPts val="0"/>
              </a:spcAft>
              <a:defRPr sz="2667"/>
            </a:lvl2pPr>
            <a:lvl3pPr>
              <a:spcBef>
                <a:spcPts val="800"/>
              </a:spcBef>
              <a:spcAft>
                <a:spcPts val="0"/>
              </a:spcAft>
              <a:defRPr sz="2667"/>
            </a:lvl3pPr>
            <a:lvl4pPr>
              <a:spcBef>
                <a:spcPts val="800"/>
              </a:spcBef>
              <a:spcAft>
                <a:spcPts val="0"/>
              </a:spcAft>
              <a:defRPr sz="2667"/>
            </a:lvl4pPr>
            <a:lvl5pPr>
              <a:spcBef>
                <a:spcPts val="800"/>
              </a:spcBef>
              <a:spcAft>
                <a:spcPts val="0"/>
              </a:spcAft>
              <a:defRPr sz="2667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E94CCA-0C38-4E82-B227-0A17C943652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fld id="{73B22ABC-0FED-4D64-8F5D-7D0F97264170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9018960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94063-DF36-4330-A365-08DA1FA5B7D6}" type="datetimeFigureOut">
              <a:rPr lang="en-US" smtClean="0"/>
              <a:t>2020-05-20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9915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 spc="3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A7C6C-0F39-4D70-8E8D-FE5B9C95FA73}" type="datetimeFigureOut">
              <a:rPr lang="en-US" smtClean="0"/>
              <a:t>2020-05-20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2323318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FA4AC-08CC-42CE-BD01-C191750A04EC}" type="datetimeFigureOut">
              <a:rPr lang="en-US" smtClean="0"/>
              <a:t>2020-05-20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7841217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9FD0C-5451-4CA0-86AF-E70AE3279989}" type="datetimeFigureOut">
              <a:rPr lang="en-US" smtClean="0"/>
              <a:t>2020-05-20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799984657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70639-886C-4FCF-9EAB-ABB5DA3F3F4A}" type="datetimeFigureOut">
              <a:rPr lang="en-US" smtClean="0"/>
              <a:t>2020-05-20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6824592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30651-31F4-45D2-98AE-A2108F41BC07}" type="datetimeFigureOut">
              <a:rPr lang="en-US" smtClean="0"/>
              <a:t>2020-05-20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9013212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2800" b="1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3789A-C914-4DB1-8815-80B5EC7335C5}" type="datetimeFigureOut">
              <a:rPr lang="en-US" smtClean="0"/>
              <a:t>2020-05-20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74140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400" baseline="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440AA-91A0-436F-8FDB-C0F939DCAE21}" type="datetimeFigureOut">
              <a:rPr lang="en-US" smtClean="0"/>
              <a:t>2020-05-20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79033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294198"/>
            <a:ext cx="9692640" cy="1397124"/>
          </a:xfrm>
          <a:prstGeom prst="rect">
            <a:avLst/>
          </a:prstGeom>
        </p:spPr>
        <p:txBody>
          <a:bodyPr vert="horz" lIns="91440" tIns="27432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fld id="{0E59FD0C-5451-4CA0-86AF-E70AE3279989}" type="datetimeFigureOut">
              <a:rPr lang="en-US" smtClean="0"/>
              <a:t>2020-05-20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7912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9" r:id="rId1"/>
    <p:sldLayoutId id="2147483890" r:id="rId2"/>
    <p:sldLayoutId id="2147483891" r:id="rId3"/>
    <p:sldLayoutId id="2147483892" r:id="rId4"/>
    <p:sldLayoutId id="2147483893" r:id="rId5"/>
    <p:sldLayoutId id="2147483894" r:id="rId6"/>
    <p:sldLayoutId id="2147483895" r:id="rId7"/>
    <p:sldLayoutId id="2147483896" r:id="rId8"/>
    <p:sldLayoutId id="2147483897" r:id="rId9"/>
    <p:sldLayoutId id="2147483898" r:id="rId10"/>
    <p:sldLayoutId id="2147483899" r:id="rId11"/>
    <p:sldLayoutId id="2147483900" r:id="rId12"/>
    <p:sldLayoutId id="2147483901" r:id="rId13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 spc="-5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2000" kern="1200" spc="1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confluence.hl7.org/pages/viewpage.action?pageId=82906657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onfluence.hl7.org/display/~todd.cooper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confluence.hl7.org/display/~todd.cooper" TargetMode="External"/><Relationship Id="rId2" Type="http://schemas.openxmlformats.org/officeDocument/2006/relationships/hyperlink" Target="https://confluence.hl7.org/pages/viewpage.action?pageId=82906657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eg"/><Relationship Id="rId4" Type="http://schemas.openxmlformats.org/officeDocument/2006/relationships/image" Target="../media/image12.em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goradatta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13" Type="http://schemas.openxmlformats.org/officeDocument/2006/relationships/image" Target="../media/image28.jpeg"/><Relationship Id="rId3" Type="http://schemas.openxmlformats.org/officeDocument/2006/relationships/image" Target="../media/image18.jpeg"/><Relationship Id="rId7" Type="http://schemas.openxmlformats.org/officeDocument/2006/relationships/image" Target="../media/image22.jpeg"/><Relationship Id="rId12" Type="http://schemas.openxmlformats.org/officeDocument/2006/relationships/image" Target="../media/image2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jpeg"/><Relationship Id="rId11" Type="http://schemas.openxmlformats.org/officeDocument/2006/relationships/image" Target="../media/image26.gif"/><Relationship Id="rId5" Type="http://schemas.openxmlformats.org/officeDocument/2006/relationships/image" Target="../media/image20.jpeg"/><Relationship Id="rId10" Type="http://schemas.openxmlformats.org/officeDocument/2006/relationships/image" Target="../media/image25.jpeg"/><Relationship Id="rId4" Type="http://schemas.openxmlformats.org/officeDocument/2006/relationships/image" Target="../media/image19.png"/><Relationship Id="rId9" Type="http://schemas.openxmlformats.org/officeDocument/2006/relationships/image" Target="../media/image24.jpeg"/><Relationship Id="rId14" Type="http://schemas.openxmlformats.org/officeDocument/2006/relationships/image" Target="../media/image29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research2guidance.com/hipaa-gdpr-and-connected-health-interview-with-jovan-stevovic-ceo-of-chino-io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vcbeat.net/wp-content/uploads/2015/10/IIHI_Patient_Adoption_of_mHealth.pdf" TargetMode="External"/><Relationship Id="rId4" Type="http://schemas.openxmlformats.org/officeDocument/2006/relationships/hyperlink" Target="https://research2guidance.com/325000-mobile-health-apps-available-in-2017/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da.gov/medicaldevices/deviceregulationandguidance/uniquedeviceidentification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1A825F-F82D-4C66-91FA-8D88C51585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0422" y="156210"/>
            <a:ext cx="9418320" cy="4034790"/>
          </a:xfrm>
        </p:spPr>
        <p:txBody>
          <a:bodyPr>
            <a:normAutofit/>
          </a:bodyPr>
          <a:lstStyle/>
          <a:p>
            <a:r>
              <a:rPr lang="en-US" sz="4000" dirty="0"/>
              <a:t>Accelerating Safe, Effective and Secure (SES) Remote Monitoring and Mobile Health Interoperable Solutions </a:t>
            </a:r>
            <a:br>
              <a:rPr lang="en-US" sz="4000" dirty="0"/>
            </a:br>
            <a:r>
              <a:rPr lang="en-US" sz="4000" dirty="0"/>
              <a:t>•</a:t>
            </a:r>
            <a:r>
              <a:rPr lang="en-US" sz="2800" i="1" dirty="0"/>
              <a:t>	Addressing the immediate and future needs and gaps exposed by the Pandemic focusing on: in-patient, outpatient, post-acute-care &amp; patient home care scenarios.</a:t>
            </a:r>
            <a:endParaRPr lang="en-US" sz="8800" i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9B931A-C2C0-42C1-9BD8-56E8867BAE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5799" y="4800600"/>
            <a:ext cx="10448925" cy="1691640"/>
          </a:xfrm>
        </p:spPr>
        <p:txBody>
          <a:bodyPr>
            <a:normAutofit fontScale="92500" lnSpcReduction="20000"/>
          </a:bodyPr>
          <a:lstStyle/>
          <a:p>
            <a:pPr algn="ctr"/>
            <a:r>
              <a:rPr lang="en-US" b="1" dirty="0"/>
              <a:t>Konstantinos Makrodimitris, Ph.D. </a:t>
            </a:r>
            <a:r>
              <a:rPr lang="en-US" dirty="0"/>
              <a:t>(US FDA/DHHS liaison)</a:t>
            </a:r>
          </a:p>
          <a:p>
            <a:endParaRPr lang="en-US" b="1" dirty="0"/>
          </a:p>
          <a:p>
            <a:r>
              <a:rPr lang="en-US" u="sng" dirty="0"/>
              <a:t>ISO/TC 215/WG 2 meeting, Systems and Device Interoperability </a:t>
            </a:r>
          </a:p>
          <a:p>
            <a:r>
              <a:rPr lang="en-US" u="sng" dirty="0"/>
              <a:t>Monday, May 18, 2020</a:t>
            </a:r>
          </a:p>
        </p:txBody>
      </p:sp>
    </p:spTree>
    <p:extLst>
      <p:ext uri="{BB962C8B-B14F-4D97-AF65-F5344CB8AC3E}">
        <p14:creationId xmlns:p14="http://schemas.microsoft.com/office/powerpoint/2010/main" val="14297447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E184CB-E07C-4D5B-AC51-255E5210E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Accelerating Safe, Effective and Secure Remote Monitoring and Mobile Health Interoperable Solutions (QUAD-chart)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9DC0FC-546B-4F00-A3DD-9A2DFFCAB8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3483748" cy="4351337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sz="2400" dirty="0"/>
              <a:t> Title, team, partners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/>
              <a:t>Objective, Outcomes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400" b="1" dirty="0">
                <a:highlight>
                  <a:srgbClr val="00FF00"/>
                </a:highlight>
              </a:rPr>
              <a:t>Aims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/>
              <a:t>Graph, Literature</a:t>
            </a:r>
          </a:p>
          <a:p>
            <a:pPr>
              <a:buFont typeface="Wingdings" panose="05000000000000000000" pitchFamily="2" charset="2"/>
              <a:buChar char="q"/>
            </a:pP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E03B77-3DDB-4BA6-9803-735FD1C800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2619" y="1828800"/>
            <a:ext cx="3951045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6081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E184CB-E07C-4D5B-AC51-255E5210E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Accelerating Safe, Effective and Secure Remote Monitoring and Mobile Health Interoperable Solutions (QUAD-chart)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9DC0FC-546B-4F00-A3DD-9A2DFFCAB8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3483748" cy="4351337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sz="2400" dirty="0"/>
              <a:t> Title, team, partners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/>
              <a:t>Objective, Outcomes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/>
              <a:t>Aims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400" b="1" dirty="0">
                <a:highlight>
                  <a:srgbClr val="00FF00"/>
                </a:highlight>
              </a:rPr>
              <a:t>Graph, Literature</a:t>
            </a:r>
          </a:p>
          <a:p>
            <a:pPr>
              <a:buFont typeface="Wingdings" panose="05000000000000000000" pitchFamily="2" charset="2"/>
              <a:buChar char="q"/>
            </a:pP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C9B7DC-A250-42D0-860D-88C3AC3D0E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2042" y="1707533"/>
            <a:ext cx="4756644" cy="5199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4499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1CA5F9-E78C-4216-B217-75D4F1C52E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055" y="294198"/>
            <a:ext cx="10613985" cy="932718"/>
          </a:xfrm>
        </p:spPr>
        <p:txBody>
          <a:bodyPr>
            <a:normAutofit/>
          </a:bodyPr>
          <a:lstStyle/>
          <a:p>
            <a:r>
              <a:rPr lang="en-US" sz="4000" dirty="0"/>
              <a:t>ISO/IEEE 11073 initiatives/standards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B613BF-58DC-41ED-84DA-E8FE1EBEF3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6384" y="1173152"/>
            <a:ext cx="9293325" cy="539065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250F242-3CAB-4D4A-B86C-47ACFB70B59D}"/>
              </a:ext>
            </a:extLst>
          </p:cNvPr>
          <p:cNvSpPr/>
          <p:nvPr/>
        </p:nvSpPr>
        <p:spPr>
          <a:xfrm>
            <a:off x="821799" y="6473127"/>
            <a:ext cx="7697167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solidFill>
                  <a:srgbClr val="172B4D"/>
                </a:solidFill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SDPi+FHIR</a:t>
            </a:r>
            <a:r>
              <a:rPr lang="en-US" sz="1200" dirty="0">
                <a:solidFill>
                  <a:srgbClr val="172B4D"/>
                </a:solidFill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 Paper - SES MDI</a:t>
            </a:r>
            <a:r>
              <a:rPr lang="en-US" sz="1200" dirty="0">
                <a:solidFill>
                  <a:srgbClr val="172B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>
                <a:solidFill>
                  <a:srgbClr val="5E6C8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Created by </a:t>
            </a:r>
            <a:r>
              <a:rPr lang="en-US" sz="1200" dirty="0">
                <a:solidFill>
                  <a:srgbClr val="5E6C84"/>
                </a:solid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Todd Cooper</a:t>
            </a:r>
            <a:r>
              <a:rPr lang="en-US" sz="1200" dirty="0">
                <a:solidFill>
                  <a:srgbClr val="5E6C8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52358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1CA5F9-E78C-4216-B217-75D4F1C52E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055" y="294198"/>
            <a:ext cx="10613985" cy="932718"/>
          </a:xfrm>
        </p:spPr>
        <p:txBody>
          <a:bodyPr>
            <a:normAutofit/>
          </a:bodyPr>
          <a:lstStyle/>
          <a:p>
            <a:r>
              <a:rPr lang="en-US" sz="4000" dirty="0"/>
              <a:t>ISO/IEEE 11073 initiatives/standards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250F242-3CAB-4D4A-B86C-47ACFB70B59D}"/>
              </a:ext>
            </a:extLst>
          </p:cNvPr>
          <p:cNvSpPr/>
          <p:nvPr/>
        </p:nvSpPr>
        <p:spPr>
          <a:xfrm>
            <a:off x="821799" y="6473127"/>
            <a:ext cx="7697167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solidFill>
                  <a:srgbClr val="172B4D"/>
                </a:solidFill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SDPi+FHIR</a:t>
            </a:r>
            <a:r>
              <a:rPr lang="en-US" sz="1200" dirty="0">
                <a:solidFill>
                  <a:srgbClr val="172B4D"/>
                </a:solidFill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 Paper - SES MDI</a:t>
            </a:r>
            <a:r>
              <a:rPr lang="en-US" sz="1200" dirty="0">
                <a:solidFill>
                  <a:srgbClr val="172B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>
                <a:solidFill>
                  <a:srgbClr val="5E6C8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Created by </a:t>
            </a:r>
            <a:r>
              <a:rPr lang="en-US" sz="1200" dirty="0">
                <a:solidFill>
                  <a:srgbClr val="5E6C84"/>
                </a:solidFill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Todd Cooper</a:t>
            </a:r>
            <a:r>
              <a:rPr lang="en-US" sz="1200" dirty="0">
                <a:solidFill>
                  <a:srgbClr val="5E6C8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br>
              <a:rPr lang="en-US" dirty="0"/>
            </a:b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F7F02A9-5C87-45C6-9403-73A6D62A43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2343" y="1386482"/>
            <a:ext cx="8735778" cy="4927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0022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15D8719D-1D6F-4FB8-96F2-C4B1A3F6055E}"/>
              </a:ext>
            </a:extLst>
          </p:cNvPr>
          <p:cNvGrpSpPr/>
          <p:nvPr/>
        </p:nvGrpSpPr>
        <p:grpSpPr>
          <a:xfrm>
            <a:off x="5627844" y="351021"/>
            <a:ext cx="5505625" cy="3131366"/>
            <a:chOff x="442694" y="1424049"/>
            <a:chExt cx="4702619" cy="2702393"/>
          </a:xfrm>
        </p:grpSpPr>
        <p:pic>
          <p:nvPicPr>
            <p:cNvPr id="5" name="Grafik 73">
              <a:extLst>
                <a:ext uri="{FF2B5EF4-FFF2-40B4-BE49-F238E27FC236}">
                  <a16:creationId xmlns:a16="http://schemas.microsoft.com/office/drawing/2014/main" id="{DE026565-D52A-4A9F-87F8-0F0BD490C2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9865" r="10946"/>
            <a:stretch/>
          </p:blipFill>
          <p:spPr>
            <a:xfrm>
              <a:off x="457200" y="1424049"/>
              <a:ext cx="4688113" cy="234141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1"/>
              </a:solidFill>
            </a:ln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677E427-5AAE-40ED-96A2-C80F7FC22170}"/>
                </a:ext>
              </a:extLst>
            </p:cNvPr>
            <p:cNvSpPr txBox="1"/>
            <p:nvPr/>
          </p:nvSpPr>
          <p:spPr>
            <a:xfrm>
              <a:off x="442694" y="3821214"/>
              <a:ext cx="2351308" cy="263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SDC Point-of-Care Context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3E4B1E8-204F-4F0D-996A-42300462E860}"/>
                </a:ext>
              </a:extLst>
            </p:cNvPr>
            <p:cNvSpPr txBox="1"/>
            <p:nvPr/>
          </p:nvSpPr>
          <p:spPr>
            <a:xfrm>
              <a:off x="2794003" y="3826196"/>
              <a:ext cx="2351309" cy="3002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solidFill>
                    <a:srgbClr val="FF0000"/>
                  </a:solidFill>
                </a:rPr>
                <a:t>HIT “Enterprise” Context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3B68C1C7-7C99-431B-BABF-637F974942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08508" y="3040415"/>
              <a:ext cx="0" cy="566385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587A5D42-1A39-4165-86E5-A1AB8AE845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660" y="1826769"/>
            <a:ext cx="4888698" cy="1766191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BF36969-1D2C-48EA-BE91-2BAD2C5F61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2126" y="4197285"/>
            <a:ext cx="5631435" cy="2590821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36C31F0-98CA-4B74-92FF-6E54033240EC}"/>
              </a:ext>
            </a:extLst>
          </p:cNvPr>
          <p:cNvSpPr txBox="1"/>
          <p:nvPr/>
        </p:nvSpPr>
        <p:spPr>
          <a:xfrm>
            <a:off x="849744" y="4036755"/>
            <a:ext cx="4579613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200" b="1">
                <a:solidFill>
                  <a:srgbClr val="7030A0"/>
                </a:solidFill>
              </a:defRPr>
            </a:lvl1pPr>
          </a:lstStyle>
          <a:p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Device-to-Device</a:t>
            </a:r>
          </a:p>
          <a:p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Plug-and-Play for</a:t>
            </a:r>
          </a:p>
          <a:p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Reporting / Alerting &amp; Controlling   </a:t>
            </a:r>
          </a:p>
          <a:p>
            <a:endParaRPr lang="en-US" sz="1600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sz="2400" b="0" dirty="0">
                <a:solidFill>
                  <a:schemeClr val="accent6">
                    <a:lumMod val="75000"/>
                  </a:schemeClr>
                </a:solidFill>
              </a:rPr>
              <a:t>(</a:t>
            </a:r>
            <a:r>
              <a:rPr lang="en-US" sz="2400" dirty="0" err="1">
                <a:solidFill>
                  <a:schemeClr val="accent6">
                    <a:lumMod val="75000"/>
                  </a:schemeClr>
                </a:solidFill>
              </a:rPr>
              <a:t>PRAC</a:t>
            </a:r>
            <a:r>
              <a:rPr lang="en-US" sz="2400" b="0" i="1" dirty="0" err="1">
                <a:solidFill>
                  <a:schemeClr val="accent6">
                    <a:lumMod val="75000"/>
                  </a:schemeClr>
                </a:solidFill>
              </a:rPr>
              <a:t>tical</a:t>
            </a:r>
            <a:r>
              <a:rPr lang="en-US" sz="2400" b="0" i="1" dirty="0">
                <a:solidFill>
                  <a:schemeClr val="accent6">
                    <a:lumMod val="75000"/>
                  </a:schemeClr>
                </a:solidFill>
              </a:rPr>
              <a:t> Interoperability</a:t>
            </a:r>
            <a:r>
              <a:rPr lang="en-US" sz="2400" b="0" dirty="0">
                <a:solidFill>
                  <a:schemeClr val="accent6">
                    <a:lumMod val="75000"/>
                  </a:schemeClr>
                </a:solidFill>
              </a:rPr>
              <a:t>)</a:t>
            </a:r>
          </a:p>
        </p:txBody>
      </p:sp>
      <p:pic>
        <p:nvPicPr>
          <p:cNvPr id="14" name="Picture 2" descr="http://ornet.org/wp-content/uploads/2019/04/SDC_black_600x600.jpg">
            <a:extLst>
              <a:ext uri="{FF2B5EF4-FFF2-40B4-BE49-F238E27FC236}">
                <a16:creationId xmlns:a16="http://schemas.microsoft.com/office/drawing/2014/main" id="{3A1CBF7C-034A-497C-95BA-D8B6A61129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43" b="26155"/>
          <a:stretch/>
        </p:blipFill>
        <p:spPr bwMode="auto">
          <a:xfrm>
            <a:off x="739146" y="0"/>
            <a:ext cx="4068342" cy="1826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6532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BC104-F60C-408B-9AFA-9DE205D037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010" y="294198"/>
            <a:ext cx="10410502" cy="976139"/>
          </a:xfrm>
        </p:spPr>
        <p:txBody>
          <a:bodyPr/>
          <a:lstStyle/>
          <a:p>
            <a:r>
              <a:rPr lang="en-US" dirty="0"/>
              <a:t>2020 Joint HL7-IHE Gemini Project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0A7CD6-68C0-4639-A1C5-F38CA5F41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SES MDI using </a:t>
            </a:r>
            <a:r>
              <a:rPr lang="en-US" dirty="0" err="1"/>
              <a:t>SDC-SDPi+FHIR</a:t>
            </a:r>
            <a:r>
              <a:rPr lang="en-US" dirty="0"/>
              <a:t> Briefing &amp; Proposal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4C7053-D7B2-43DE-A20E-B77F6CD108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B2B13E8-E2F1-42A7-A4D7-4750DA1EC715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CD8ADB27-B211-4EBE-9AF9-25C5C503CD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1706" y="1482033"/>
            <a:ext cx="8418906" cy="4736153"/>
          </a:xfrm>
          <a:prstGeom prst="rect">
            <a:avLst/>
          </a:prstGeom>
          <a:ln w="19050">
            <a:solidFill>
              <a:schemeClr val="accent1">
                <a:shade val="50000"/>
              </a:schemeClr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53BBE36-221D-43C1-AB98-74CBF4B7077E}"/>
              </a:ext>
            </a:extLst>
          </p:cNvPr>
          <p:cNvSpPr txBox="1"/>
          <p:nvPr/>
        </p:nvSpPr>
        <p:spPr>
          <a:xfrm>
            <a:off x="468594" y="4583575"/>
            <a:ext cx="3640420" cy="1323439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Full slide deck @ confluence.hl7.org “Device Interoperability using </a:t>
            </a:r>
            <a:r>
              <a:rPr lang="en-US" sz="2000" b="1" dirty="0" err="1">
                <a:solidFill>
                  <a:srgbClr val="FF0000"/>
                </a:solidFill>
              </a:rPr>
              <a:t>SDPi+FHIR</a:t>
            </a:r>
            <a:r>
              <a:rPr lang="en-US" sz="2000" b="1" dirty="0">
                <a:solidFill>
                  <a:srgbClr val="FF0000"/>
                </a:solidFill>
              </a:rPr>
              <a:t>” page</a:t>
            </a:r>
          </a:p>
        </p:txBody>
      </p:sp>
    </p:spTree>
    <p:extLst>
      <p:ext uri="{BB962C8B-B14F-4D97-AF65-F5344CB8AC3E}">
        <p14:creationId xmlns:p14="http://schemas.microsoft.com/office/powerpoint/2010/main" val="21708068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6293F8-3829-4D20-8558-94E1671710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73819"/>
            <a:ext cx="12191998" cy="806450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Gemini Project Deliverables &amp; Governance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DCFBC5-2606-4410-8A73-816F486E84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B2B13E8-E2F1-42A7-A4D7-4750DA1EC715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0E47709-62B2-4C70-866B-793A3F4C6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3826" y="1244599"/>
            <a:ext cx="10734262" cy="4965281"/>
          </a:xfrm>
        </p:spPr>
        <p:txBody>
          <a:bodyPr>
            <a:normAutofit fontScale="92500" lnSpcReduction="20000"/>
          </a:bodyPr>
          <a:lstStyle/>
          <a:p>
            <a:pPr marL="1828800" indent="-1828800">
              <a:buNone/>
            </a:pPr>
            <a:r>
              <a:rPr lang="en-US" sz="3600" b="1" dirty="0">
                <a:solidFill>
                  <a:srgbClr val="0070C0"/>
                </a:solidFill>
              </a:rPr>
              <a:t>One set of cohesive, coordinated deliverables</a:t>
            </a:r>
            <a:endParaRPr lang="en-US" sz="3600" dirty="0"/>
          </a:p>
          <a:p>
            <a:pPr marL="0" indent="0">
              <a:buNone/>
            </a:pPr>
            <a:endParaRPr lang="en-US" sz="1050" dirty="0"/>
          </a:p>
          <a:p>
            <a:pPr marL="971550" lvl="1" indent="-514350">
              <a:buFont typeface="+mj-lt"/>
              <a:buAutoNum type="arabicPeriod"/>
            </a:pPr>
            <a:r>
              <a:rPr lang="en-US" sz="2800" b="1" dirty="0">
                <a:solidFill>
                  <a:srgbClr val="0070C0"/>
                </a:solidFill>
              </a:rPr>
              <a:t>IHE SDPi Supplement </a:t>
            </a:r>
            <a:r>
              <a:rPr lang="en-US" sz="2800" dirty="0"/>
              <a:t>– published 2020 JUL, PAT/CAT testing Q3/4 ‘20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800" b="1" dirty="0">
                <a:solidFill>
                  <a:srgbClr val="0070C0"/>
                </a:solidFill>
              </a:rPr>
              <a:t>HL7 </a:t>
            </a:r>
            <a:r>
              <a:rPr lang="en-US" sz="2800" b="1" dirty="0" err="1">
                <a:solidFill>
                  <a:srgbClr val="0070C0"/>
                </a:solidFill>
              </a:rPr>
              <a:t>DoF</a:t>
            </a:r>
            <a:r>
              <a:rPr lang="en-US" sz="2800" b="1" dirty="0">
                <a:solidFill>
                  <a:srgbClr val="0070C0"/>
                </a:solidFill>
              </a:rPr>
              <a:t> IG </a:t>
            </a:r>
            <a:r>
              <a:rPr lang="en-US" sz="2800" dirty="0"/>
              <a:t>supporting </a:t>
            </a:r>
            <a:r>
              <a:rPr lang="en-US" sz="2800" b="1" dirty="0">
                <a:solidFill>
                  <a:srgbClr val="0070C0"/>
                </a:solidFill>
              </a:rPr>
              <a:t>SDC integration </a:t>
            </a:r>
            <a:r>
              <a:rPr lang="en-US" sz="2800" dirty="0"/>
              <a:t>&amp; </a:t>
            </a:r>
            <a:r>
              <a:rPr lang="en-US" sz="2800" b="1" dirty="0">
                <a:solidFill>
                  <a:srgbClr val="0070C0"/>
                </a:solidFill>
              </a:rPr>
              <a:t>Alerting</a:t>
            </a:r>
            <a:r>
              <a:rPr lang="en-US" sz="2800" dirty="0"/>
              <a:t> – ballot in 2020</a:t>
            </a:r>
          </a:p>
          <a:p>
            <a:pPr marL="1371600" lvl="2" indent="-457200">
              <a:buFont typeface="Wingdings" panose="05000000000000000000" pitchFamily="2" charset="2"/>
              <a:buChar char="ü"/>
            </a:pPr>
            <a:r>
              <a:rPr lang="en-US" sz="2400" dirty="0" err="1"/>
              <a:t>DoF</a:t>
            </a:r>
            <a:r>
              <a:rPr lang="en-US" sz="2400" dirty="0"/>
              <a:t> IG (proposed) for </a:t>
            </a:r>
            <a:r>
              <a:rPr lang="en-US" sz="2400" i="1" dirty="0">
                <a:solidFill>
                  <a:srgbClr val="0070C0"/>
                </a:solidFill>
              </a:rPr>
              <a:t>Device Information Consumers </a:t>
            </a:r>
            <a:r>
              <a:rPr lang="en-US" sz="2400" dirty="0"/>
              <a:t>(title TBD)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800" dirty="0"/>
              <a:t>Joint White Papers:</a:t>
            </a:r>
          </a:p>
          <a:p>
            <a:pPr marL="1371600" lvl="2" indent="-457200">
              <a:buFont typeface="Wingdings" panose="05000000000000000000" pitchFamily="2" charset="2"/>
              <a:buChar char="ü"/>
            </a:pPr>
            <a:r>
              <a:rPr lang="en-US" b="1" i="1" dirty="0"/>
              <a:t>“</a:t>
            </a:r>
            <a:r>
              <a:rPr lang="en-US" b="1" i="1" dirty="0">
                <a:solidFill>
                  <a:srgbClr val="0070C0"/>
                </a:solidFill>
              </a:rPr>
              <a:t>What is a device?</a:t>
            </a:r>
            <a:r>
              <a:rPr lang="en-US" b="1" i="1" dirty="0"/>
              <a:t>”</a:t>
            </a:r>
            <a:r>
              <a:rPr lang="en-US" dirty="0"/>
              <a:t>  - including AI/ML SAMD, across use context geographies</a:t>
            </a:r>
          </a:p>
          <a:p>
            <a:pPr marL="1371600" lvl="2" indent="-457200">
              <a:buFont typeface="Wingdings" panose="05000000000000000000" pitchFamily="2" charset="2"/>
              <a:buChar char="ü"/>
            </a:pPr>
            <a:r>
              <a:rPr lang="en-US" b="1" i="1" dirty="0"/>
              <a:t>“</a:t>
            </a:r>
            <a:r>
              <a:rPr lang="en-US" b="1" i="1" dirty="0">
                <a:solidFill>
                  <a:srgbClr val="FF0000"/>
                </a:solidFill>
              </a:rPr>
              <a:t>Safe, Effective &amp; Secure MDI Using SDC/SDPi + FHIR</a:t>
            </a:r>
            <a:r>
              <a:rPr lang="en-US" b="1" i="1" dirty="0"/>
              <a:t>”</a:t>
            </a:r>
            <a:r>
              <a:rPr lang="en-US" dirty="0"/>
              <a:t> – Quality / Regulatory / Legal Considerations</a:t>
            </a:r>
          </a:p>
          <a:p>
            <a:pPr marL="1371600" lvl="2" indent="-457200">
              <a:buFont typeface="Wingdings" panose="05000000000000000000" pitchFamily="2" charset="2"/>
              <a:buChar char="ü"/>
            </a:pPr>
            <a:r>
              <a:rPr lang="en-US" dirty="0"/>
              <a:t>"</a:t>
            </a:r>
            <a:r>
              <a:rPr lang="en-US" b="1" i="1" dirty="0">
                <a:solidFill>
                  <a:srgbClr val="FF0000"/>
                </a:solidFill>
              </a:rPr>
              <a:t>Accelerating Safe, Effective and Secure Remote Monitoring and Mobile Health Interoperable Solutions</a:t>
            </a:r>
            <a:r>
              <a:rPr lang="en-US" dirty="0"/>
              <a:t>“ – How do you know that a rapid response to address crisis (e.g., pandemic) challenges is safe enough, effective enough, and secure enough to allow for implementation &amp; use?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</a:rPr>
              <a:t>Governance based on HL7 or IHE project home organization processes</a:t>
            </a:r>
          </a:p>
        </p:txBody>
      </p:sp>
      <p:sp>
        <p:nvSpPr>
          <p:cNvPr id="6" name="Footer Placeholder 8">
            <a:extLst>
              <a:ext uri="{FF2B5EF4-FFF2-40B4-BE49-F238E27FC236}">
                <a16:creationId xmlns:a16="http://schemas.microsoft.com/office/drawing/2014/main" id="{90556597-B6B8-471B-9A18-2C0542D80D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46101" y="6440994"/>
            <a:ext cx="5496448" cy="413832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SES MDI using </a:t>
            </a:r>
            <a:r>
              <a:rPr lang="en-US" b="1" dirty="0" err="1">
                <a:solidFill>
                  <a:schemeClr val="tx1"/>
                </a:solidFill>
              </a:rPr>
              <a:t>SDC-SDPi+FHIR</a:t>
            </a:r>
            <a:r>
              <a:rPr lang="en-US" b="1" dirty="0">
                <a:solidFill>
                  <a:schemeClr val="tx1"/>
                </a:solidFill>
              </a:rPr>
              <a:t> Briefing &amp; Proposal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2064845-56B0-4510-9371-9A3AEADD0B27}"/>
              </a:ext>
            </a:extLst>
          </p:cNvPr>
          <p:cNvSpPr/>
          <p:nvPr/>
        </p:nvSpPr>
        <p:spPr>
          <a:xfrm>
            <a:off x="1149176" y="3833446"/>
            <a:ext cx="10143664" cy="147007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194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A7A512C-C6C5-41C7-8E93-A2B0B5396F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322" y="0"/>
            <a:ext cx="108137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9453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B3588661-316C-42E7-A93E-9DF44255DD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8818" y="184793"/>
            <a:ext cx="5424620" cy="2596975"/>
          </a:xfrm>
        </p:spPr>
        <p:txBody>
          <a:bodyPr/>
          <a:lstStyle/>
          <a:p>
            <a:pPr algn="ctr"/>
            <a:r>
              <a:rPr lang="en-US" dirty="0"/>
              <a:t>MOBILE HEALTH</a:t>
            </a:r>
            <a:br>
              <a:rPr lang="en-US" dirty="0"/>
            </a:b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0990E57-CF93-49D9-BE9C-B66834EBB0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038079" y="3497916"/>
            <a:ext cx="6305548" cy="1169617"/>
          </a:xfrm>
        </p:spPr>
        <p:txBody>
          <a:bodyPr/>
          <a:lstStyle/>
          <a:p>
            <a:r>
              <a:rPr lang="en-US" dirty="0"/>
              <a:t>Gora DATTA, FHL7</a:t>
            </a:r>
          </a:p>
          <a:p>
            <a:r>
              <a:rPr lang="en-US" sz="1600" dirty="0"/>
              <a:t>LI: </a:t>
            </a:r>
            <a:r>
              <a:rPr lang="en-US" sz="1600" dirty="0">
                <a:hlinkClick r:id="rId3"/>
              </a:rPr>
              <a:t>https://www.linkedin.com/in/goradatta/</a:t>
            </a:r>
            <a:r>
              <a:rPr lang="en-US" sz="1600" dirty="0"/>
              <a:t>  </a:t>
            </a:r>
          </a:p>
          <a:p>
            <a:r>
              <a:rPr lang="en-US" sz="2133" dirty="0"/>
              <a:t>TW: @goradatta</a:t>
            </a:r>
          </a:p>
        </p:txBody>
      </p:sp>
      <p:sp>
        <p:nvSpPr>
          <p:cNvPr id="11269" name="Date Placeholder 23">
            <a:extLst>
              <a:ext uri="{FF2B5EF4-FFF2-40B4-BE49-F238E27FC236}">
                <a16:creationId xmlns:a16="http://schemas.microsoft.com/office/drawing/2014/main" id="{657C6BDD-617A-4391-BF5F-C636BEA5EFEC}"/>
              </a:ext>
            </a:extLst>
          </p:cNvPr>
          <p:cNvSpPr>
            <a:spLocks noGrp="1"/>
          </p:cNvSpPr>
          <p:nvPr>
            <p:ph type="dt" sz="quarter" idx="12"/>
          </p:nvPr>
        </p:nvSpPr>
        <p:spPr>
          <a:xfrm>
            <a:off x="2899363" y="6024700"/>
            <a:ext cx="2126343" cy="277283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1pPr>
            <a:lvl2pPr marL="990575" indent="-38099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2pPr>
            <a:lvl3pPr marL="1523962" indent="-304792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3pPr>
            <a:lvl4pPr marL="2133547" indent="-304792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4pPr>
            <a:lvl5pPr marL="2743131" indent="-304792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5pPr>
            <a:lvl6pPr marL="3352716" indent="-304792" defTabSz="60958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6pPr>
            <a:lvl7pPr marL="3962301" indent="-304792" defTabSz="60958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7pPr>
            <a:lvl8pPr marL="4571886" indent="-304792" defTabSz="60958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8pPr>
            <a:lvl9pPr marL="5181470" indent="-304792" defTabSz="60958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126" charset="-128"/>
              </a:defRPr>
            </a:lvl9pPr>
          </a:lstStyle>
          <a:p>
            <a:r>
              <a:rPr lang="en-US" altLang="en-US" dirty="0"/>
              <a:t>May 18, 2020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73DB601-7EDC-4E0E-9336-E1F822BC97FB}"/>
              </a:ext>
            </a:extLst>
          </p:cNvPr>
          <p:cNvSpPr txBox="1"/>
          <p:nvPr/>
        </p:nvSpPr>
        <p:spPr>
          <a:xfrm>
            <a:off x="1941690" y="2799634"/>
            <a:ext cx="46209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Quality, efficacy, safety and security of mobile health apps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E098B49-91C9-4AE6-BCDD-3C6B3DE25ED0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826" y="1"/>
            <a:ext cx="5327374" cy="687676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1" y="2"/>
            <a:ext cx="5499651" cy="6876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2360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87CC0-2B1F-4F31-A10B-FD73FA795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Disclaimer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C9C951-9D3D-4E82-BA38-AFC11B59A9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Opinions expressed in this presentation are solely my own and do not express the views or opinions of my employer.</a:t>
            </a:r>
          </a:p>
        </p:txBody>
      </p:sp>
    </p:spTree>
    <p:extLst>
      <p:ext uri="{BB962C8B-B14F-4D97-AF65-F5344CB8AC3E}">
        <p14:creationId xmlns:p14="http://schemas.microsoft.com/office/powerpoint/2010/main" val="8609989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473076"/>
            <a:ext cx="11049000" cy="822325"/>
          </a:xfrm>
        </p:spPr>
        <p:txBody>
          <a:bodyPr/>
          <a:lstStyle/>
          <a:p>
            <a:r>
              <a:rPr lang="en-US" sz="3600" dirty="0"/>
              <a:t>Mobile Health – Integrated Innovation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429D7E7-1099-47AD-B3F2-624E90DDB7C5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4" name="Picture 2" descr="C:\Users\mdg01\AppData\Local\Microsoft\Windows\Temporary Internet Files\Content.IE5\0FYVVW1A\br_SM-G3812RWPZTM_003_Front_white[1]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0100" y="3819083"/>
            <a:ext cx="3616325" cy="2636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C:\Users\mdg01\AppData\Local\Microsoft\Windows\Temporary Internet Files\Content.IE5\3C85056R\bing-health-fitness-wp-app-icon[1]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660" y="1971711"/>
            <a:ext cx="1031875" cy="103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C:\Users\mdg01\AppData\Local\Microsoft\Windows\Temporary Internet Files\Content.IE5\01IIGN0D\Rc-professionale-medici-Stetoscopio-Imc[1]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0639" y="1969306"/>
            <a:ext cx="1303941" cy="1022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7" descr="C:\Users\mdg01\AppData\Local\Microsoft\Windows\Temporary Internet Files\Content.IE5\181955PR\document-management-software11-150x150[1]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1981200"/>
            <a:ext cx="1314515" cy="106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C:\Users\mdg01\AppData\Local\Microsoft\Windows\Temporary Internet Files\Content.IE5\EUHJIE6E\Continued-Commitment-to-Open-Innovation-Deliver-New-Products-Services-and-Business-Models-Though-Co-Development[1]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4377" y="3992015"/>
            <a:ext cx="2745847" cy="2275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9" descr="C:\Users\mdg01\AppData\Local\Microsoft\Windows\Temporary Internet Files\Content.IE5\Y3GCXJZD\Young_patient_holds_teddy_bear[1]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595" y="3567665"/>
            <a:ext cx="974359" cy="1461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7" descr="C:\Users\mdg01\AppData\Local\Microsoft\Windows\Temporary Internet Files\Content.IE5\DZGQ71WP\registered-nurse[1]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328" y="5093525"/>
            <a:ext cx="1143000" cy="1459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9" descr="C:\Users\mdg01\AppData\Local\Microsoft\Windows\Temporary Internet Files\Content.IE5\C2M073VE\233395429[1].jp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7872" y="1971711"/>
            <a:ext cx="1585909" cy="103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ight Arrow 11"/>
          <p:cNvSpPr/>
          <p:nvPr/>
        </p:nvSpPr>
        <p:spPr bwMode="auto">
          <a:xfrm rot="10800000">
            <a:off x="6400800" y="4789947"/>
            <a:ext cx="1981200" cy="484632"/>
          </a:xfrm>
          <a:prstGeom prst="rightArrow">
            <a:avLst/>
          </a:prstGeom>
          <a:solidFill>
            <a:srgbClr val="00B0F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377" eaLnBrk="0" hangingPunct="0"/>
            <a:endParaRPr lang="en-US" dirty="0">
              <a:latin typeface="Arial" charset="0"/>
            </a:endParaRPr>
          </a:p>
        </p:txBody>
      </p:sp>
      <p:pic>
        <p:nvPicPr>
          <p:cNvPr id="1026" name="Picture 2" descr="C:\Users\mdg01\AppData\Local\Microsoft\Windows\Temporary Internet Files\Content.IE5\GVS61M73\security-icon-big[1].gif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6632" y="2191485"/>
            <a:ext cx="1004888" cy="1008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mdg01\AppData\Local\Microsoft\Windows\Temporary Internet Files\Content.IE5\5PEOAUGI\trust-in-blue-marker[1].jp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1" y="1981201"/>
            <a:ext cx="1081487" cy="954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:\Users\mdg01\AppData\Local\Microsoft\Windows\Temporary Internet Files\Content.IE5\3C85056R\mobile-customer[1].jp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328" y="1987908"/>
            <a:ext cx="1548632" cy="1150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6713805" y="4484315"/>
            <a:ext cx="1560042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33" dirty="0"/>
              <a:t>Innovation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61122" y="1602380"/>
            <a:ext cx="1836751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33" dirty="0"/>
              <a:t>Engagement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209801" y="1519989"/>
            <a:ext cx="1242648" cy="7487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33" dirty="0"/>
              <a:t>Security</a:t>
            </a:r>
          </a:p>
          <a:p>
            <a:r>
              <a:rPr lang="en-US" sz="2133" dirty="0"/>
              <a:t>Privacy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524661" y="1618576"/>
            <a:ext cx="1126732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33" dirty="0"/>
              <a:t>Fitness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827064" y="1618576"/>
            <a:ext cx="1091761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33" dirty="0"/>
              <a:t>EHRs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953316" y="1616976"/>
            <a:ext cx="1618416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33" dirty="0"/>
              <a:t>Healthcare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467830" y="1624117"/>
            <a:ext cx="946141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33" dirty="0"/>
              <a:t>Trust</a:t>
            </a:r>
          </a:p>
        </p:txBody>
      </p:sp>
      <p:pic>
        <p:nvPicPr>
          <p:cNvPr id="1032" name="Picture 8" descr="C:\Users\mdg01\AppData\Local\Microsoft\Windows\Temporary Internet Files\Content.IE5\01IIGN0D\Wearables-y-diabetes[1].jp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1691" y="1969307"/>
            <a:ext cx="1068534" cy="1153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/>
          <p:cNvSpPr txBox="1"/>
          <p:nvPr/>
        </p:nvSpPr>
        <p:spPr>
          <a:xfrm>
            <a:off x="8413178" y="1624117"/>
            <a:ext cx="1645220" cy="7487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33" dirty="0"/>
              <a:t>Medications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9906039" y="1615064"/>
            <a:ext cx="1645220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33" dirty="0"/>
              <a:t>Wearables</a:t>
            </a:r>
          </a:p>
        </p:txBody>
      </p:sp>
      <p:sp>
        <p:nvSpPr>
          <p:cNvPr id="28" name="Left-Right Arrow 27"/>
          <p:cNvSpPr/>
          <p:nvPr/>
        </p:nvSpPr>
        <p:spPr bwMode="auto">
          <a:xfrm>
            <a:off x="1964319" y="5399548"/>
            <a:ext cx="2387708" cy="484633"/>
          </a:xfrm>
          <a:prstGeom prst="leftRightArrow">
            <a:avLst/>
          </a:prstGeom>
          <a:solidFill>
            <a:srgbClr val="00B0F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377" eaLnBrk="0" hangingPunct="0"/>
            <a:endParaRPr lang="en-US" dirty="0">
              <a:latin typeface="Arial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281074" y="5779728"/>
            <a:ext cx="2153212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33" dirty="0"/>
              <a:t>Care Providers</a:t>
            </a:r>
          </a:p>
        </p:txBody>
      </p:sp>
      <p:sp>
        <p:nvSpPr>
          <p:cNvPr id="37" name="Left-Right Arrow 36"/>
          <p:cNvSpPr/>
          <p:nvPr/>
        </p:nvSpPr>
        <p:spPr bwMode="auto">
          <a:xfrm>
            <a:off x="1955694" y="4069833"/>
            <a:ext cx="2387708" cy="484633"/>
          </a:xfrm>
          <a:prstGeom prst="leftRightArrow">
            <a:avLst/>
          </a:prstGeom>
          <a:solidFill>
            <a:srgbClr val="00B0F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377" eaLnBrk="0" hangingPunct="0"/>
            <a:endParaRPr lang="en-US" dirty="0">
              <a:latin typeface="Arial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290856" y="4546866"/>
            <a:ext cx="2084637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33" dirty="0"/>
              <a:t>Patient Needs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2717505" y="3836328"/>
            <a:ext cx="1082596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33" dirty="0"/>
              <a:t>Safety</a:t>
            </a:r>
          </a:p>
        </p:txBody>
      </p:sp>
      <p:grpSp>
        <p:nvGrpSpPr>
          <p:cNvPr id="35" name="Group 34"/>
          <p:cNvGrpSpPr/>
          <p:nvPr/>
        </p:nvGrpSpPr>
        <p:grpSpPr>
          <a:xfrm>
            <a:off x="533400" y="3200402"/>
            <a:ext cx="10717696" cy="618681"/>
            <a:chOff x="304800" y="3200400"/>
            <a:chExt cx="11391395" cy="618681"/>
          </a:xfrm>
        </p:grpSpPr>
        <p:sp>
          <p:nvSpPr>
            <p:cNvPr id="34" name="Down Arrow 33"/>
            <p:cNvSpPr/>
            <p:nvPr/>
          </p:nvSpPr>
          <p:spPr bwMode="auto">
            <a:xfrm>
              <a:off x="5410200" y="3205354"/>
              <a:ext cx="484632" cy="613727"/>
            </a:xfrm>
            <a:prstGeom prst="downArrow">
              <a:avLst>
                <a:gd name="adj1" fmla="val 50000"/>
                <a:gd name="adj2" fmla="val 45238"/>
              </a:avLst>
            </a:prstGeom>
            <a:solidFill>
              <a:srgbClr val="00B0F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914377" eaLnBrk="0" hangingPunct="0"/>
              <a:endParaRPr lang="en-US" dirty="0">
                <a:latin typeface="Arial" charset="0"/>
              </a:endParaRPr>
            </a:p>
          </p:txBody>
        </p:sp>
        <p:sp>
          <p:nvSpPr>
            <p:cNvPr id="33" name="Rectangle 32"/>
            <p:cNvSpPr/>
            <p:nvPr/>
          </p:nvSpPr>
          <p:spPr bwMode="auto">
            <a:xfrm>
              <a:off x="304800" y="3200400"/>
              <a:ext cx="11391395" cy="152400"/>
            </a:xfrm>
            <a:prstGeom prst="rect">
              <a:avLst/>
            </a:prstGeom>
            <a:solidFill>
              <a:srgbClr val="00B0F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914377" eaLnBrk="0" hangingPunct="0"/>
              <a:endParaRPr lang="en-US" dirty="0">
                <a:latin typeface="Arial" charset="0"/>
              </a:endParaRPr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2579154" y="5102582"/>
            <a:ext cx="1705197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33" dirty="0"/>
              <a:t>Efficiency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6688324" y="5237850"/>
            <a:ext cx="1705197" cy="10770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33" dirty="0"/>
              <a:t>Guidelines</a:t>
            </a:r>
          </a:p>
          <a:p>
            <a:r>
              <a:rPr lang="en-US" sz="2133" dirty="0"/>
              <a:t>Best Practices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4BFC014-7ACC-4E45-888A-DF128D3C9303}"/>
              </a:ext>
            </a:extLst>
          </p:cNvPr>
          <p:cNvSpPr txBox="1"/>
          <p:nvPr/>
        </p:nvSpPr>
        <p:spPr>
          <a:xfrm>
            <a:off x="5878153" y="3392384"/>
            <a:ext cx="1082596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33" dirty="0"/>
              <a:t>Secure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23F9A2E-BB67-411A-8683-12CCB31FFFBC}"/>
              </a:ext>
            </a:extLst>
          </p:cNvPr>
          <p:cNvSpPr txBox="1"/>
          <p:nvPr/>
        </p:nvSpPr>
        <p:spPr>
          <a:xfrm>
            <a:off x="4711224" y="6493568"/>
            <a:ext cx="19770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©Copyright HL7</a:t>
            </a:r>
            <a:r>
              <a:rPr lang="en-US" sz="1600" baseline="30000" dirty="0"/>
              <a:t>®</a:t>
            </a:r>
          </a:p>
        </p:txBody>
      </p:sp>
    </p:spTree>
    <p:extLst>
      <p:ext uri="{BB962C8B-B14F-4D97-AF65-F5344CB8AC3E}">
        <p14:creationId xmlns:p14="http://schemas.microsoft.com/office/powerpoint/2010/main" val="7601028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429D7E7-1099-47AD-B3F2-624E90DDB7C5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1150553"/>
            <a:ext cx="10639425" cy="552647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27858" y="504221"/>
            <a:ext cx="94516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00B0F0"/>
                </a:solidFill>
              </a:rPr>
              <a:t>APP CENTRIC VIEW OF THE WORLD</a:t>
            </a:r>
          </a:p>
        </p:txBody>
      </p:sp>
    </p:spTree>
    <p:extLst>
      <p:ext uri="{BB962C8B-B14F-4D97-AF65-F5344CB8AC3E}">
        <p14:creationId xmlns:p14="http://schemas.microsoft.com/office/powerpoint/2010/main" val="42484675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/>
          <p:cNvSpPr>
            <a:spLocks noGrp="1"/>
          </p:cNvSpPr>
          <p:nvPr>
            <p:ph type="title"/>
          </p:nvPr>
        </p:nvSpPr>
        <p:spPr>
          <a:xfrm>
            <a:off x="1600200" y="609600"/>
            <a:ext cx="8001000" cy="685800"/>
          </a:xfrm>
        </p:spPr>
        <p:txBody>
          <a:bodyPr/>
          <a:lstStyle/>
          <a:p>
            <a:r>
              <a:rPr lang="en-US" altLang="en-US" sz="4267" dirty="0">
                <a:solidFill>
                  <a:srgbClr val="00B0F0"/>
                </a:solidFill>
              </a:rPr>
              <a:t>REFLECTION TIME!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249" y="1524000"/>
            <a:ext cx="10858501" cy="525780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q"/>
              <a:defRPr/>
            </a:pPr>
            <a:r>
              <a:rPr lang="en-US" sz="2400" b="1" dirty="0"/>
              <a:t>There are between </a:t>
            </a:r>
            <a:r>
              <a:rPr lang="en-US" sz="2400" b="1" dirty="0">
                <a:hlinkClick r:id="rId3"/>
              </a:rPr>
              <a:t>400,000 to 500,000 health &amp; fitness apps</a:t>
            </a:r>
            <a:r>
              <a:rPr lang="en-US" sz="2400" b="1" dirty="0"/>
              <a:t> (Jan 2019)</a:t>
            </a:r>
          </a:p>
          <a:p>
            <a:pPr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q"/>
              <a:defRPr/>
            </a:pPr>
            <a:r>
              <a:rPr lang="en-US" sz="2400" b="1" dirty="0"/>
              <a:t>There are over </a:t>
            </a:r>
            <a:r>
              <a:rPr lang="en-US" sz="2400" b="1" dirty="0">
                <a:hlinkClick r:id="rId4"/>
              </a:rPr>
              <a:t>325,000 mobile health apps</a:t>
            </a:r>
            <a:r>
              <a:rPr lang="en-US" sz="2400" b="1" dirty="0"/>
              <a:t> (Apr 2018)</a:t>
            </a:r>
          </a:p>
          <a:p>
            <a:pPr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q"/>
              <a:defRPr/>
            </a:pPr>
            <a:r>
              <a:rPr lang="en-US" sz="2400" b="1" dirty="0"/>
              <a:t>There are over </a:t>
            </a:r>
            <a:r>
              <a:rPr lang="en-US" sz="2400" b="1" dirty="0">
                <a:hlinkClick r:id="rId5"/>
              </a:rPr>
              <a:t>165,000 mobile health apps</a:t>
            </a:r>
            <a:r>
              <a:rPr lang="en-US" sz="2400" b="1" dirty="0"/>
              <a:t> (2017)</a:t>
            </a:r>
          </a:p>
          <a:p>
            <a:pPr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q"/>
              <a:defRPr/>
            </a:pPr>
            <a:r>
              <a:rPr lang="en-US" sz="2400" b="1" dirty="0"/>
              <a:t>There are over 150,000 mobile health apps (2015-16)</a:t>
            </a:r>
          </a:p>
          <a:p>
            <a:pPr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q"/>
              <a:defRPr/>
            </a:pPr>
            <a:r>
              <a:rPr lang="en-US" sz="2400" b="1" dirty="0"/>
              <a:t>There are over 50,000 mobile health apps (2013-14)</a:t>
            </a:r>
          </a:p>
          <a:p>
            <a:pPr marL="0" indent="0">
              <a:buNone/>
              <a:defRPr/>
            </a:pPr>
            <a:endParaRPr lang="en-US" dirty="0"/>
          </a:p>
        </p:txBody>
      </p:sp>
      <p:sp>
        <p:nvSpPr>
          <p:cNvPr id="4" name="Text Box 1040"/>
          <p:cNvSpPr txBox="1">
            <a:spLocks noChangeArrowheads="1"/>
          </p:cNvSpPr>
          <p:nvPr/>
        </p:nvSpPr>
        <p:spPr bwMode="auto">
          <a:xfrm>
            <a:off x="1524000" y="6643688"/>
            <a:ext cx="2209800" cy="21544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endParaRPr lang="en-US" sz="800" dirty="0">
              <a:latin typeface="Impact" pitchFamily="34" charset="0"/>
              <a:cs typeface="Arial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CD36790-EF9F-4521-A783-189BE19EEE4B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02624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8" y="228592"/>
            <a:ext cx="10648122" cy="685800"/>
          </a:xfrm>
        </p:spPr>
        <p:txBody>
          <a:bodyPr>
            <a:noAutofit/>
          </a:bodyPr>
          <a:lstStyle/>
          <a:p>
            <a:r>
              <a:rPr lang="en-US" sz="3600" dirty="0">
                <a:solidFill>
                  <a:srgbClr val="00B0F0"/>
                </a:solidFill>
              </a:rPr>
              <a:t>What is driving this phenomenal growth?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582" y="1223205"/>
            <a:ext cx="10774017" cy="4600079"/>
          </a:xfrm>
        </p:spPr>
        <p:txBody>
          <a:bodyPr>
            <a:normAutofit/>
          </a:bodyPr>
          <a:lstStyle/>
          <a:p>
            <a:r>
              <a:rPr lang="en-US" sz="2800" b="1" dirty="0"/>
              <a:t>KEY DRIVERS</a:t>
            </a:r>
          </a:p>
          <a:p>
            <a:pPr lvl="1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2800" dirty="0"/>
              <a:t>Increasing global population </a:t>
            </a:r>
          </a:p>
          <a:p>
            <a:pPr lvl="1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2800" dirty="0"/>
              <a:t>Aging population (not only a Developed world issue)</a:t>
            </a:r>
          </a:p>
          <a:p>
            <a:pPr lvl="1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2800" dirty="0"/>
              <a:t>Higher Life Expectancy (people living longer)</a:t>
            </a:r>
          </a:p>
          <a:p>
            <a:pPr lvl="1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2800" dirty="0"/>
              <a:t>Increasing Chronic diseases*: e.g., diabetes, obesity, heart disease etc. </a:t>
            </a:r>
          </a:p>
          <a:p>
            <a:pPr lvl="1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2800" dirty="0"/>
              <a:t>Technological advances </a:t>
            </a:r>
          </a:p>
          <a:p>
            <a:pPr lvl="1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2800" dirty="0"/>
              <a:t>Emergence of Personalized medicine </a:t>
            </a:r>
          </a:p>
          <a:p>
            <a:pPr lvl="1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2800" dirty="0"/>
              <a:t>Global reach of diseases </a:t>
            </a:r>
          </a:p>
          <a:p>
            <a:pPr marL="0" lvl="1" indent="0">
              <a:spcBef>
                <a:spcPts val="1800"/>
              </a:spcBef>
              <a:buNone/>
            </a:pPr>
            <a:r>
              <a:rPr lang="en-US" sz="1400" dirty="0"/>
              <a:t>[Chronic Disease is a long-lasting condition that can be controlled but not cured]</a:t>
            </a:r>
          </a:p>
        </p:txBody>
      </p:sp>
      <p:sp>
        <p:nvSpPr>
          <p:cNvPr id="4" name="Text Box 1040"/>
          <p:cNvSpPr txBox="1">
            <a:spLocks noChangeArrowheads="1"/>
          </p:cNvSpPr>
          <p:nvPr/>
        </p:nvSpPr>
        <p:spPr bwMode="auto">
          <a:xfrm>
            <a:off x="4929812" y="6493565"/>
            <a:ext cx="1921562" cy="25654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sz="1067" b="1" dirty="0">
                <a:latin typeface="Arial" charset="0"/>
                <a:cs typeface="Arial" charset="0"/>
              </a:rPr>
              <a:t>© credit: Gora Datta</a:t>
            </a:r>
            <a:endParaRPr lang="en-US" sz="1067" dirty="0">
              <a:latin typeface="Impact" pitchFamily="34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97138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1" y="528128"/>
            <a:ext cx="7462684" cy="560440"/>
          </a:xfrm>
        </p:spPr>
        <p:txBody>
          <a:bodyPr>
            <a:normAutofit fontScale="90000"/>
          </a:bodyPr>
          <a:lstStyle/>
          <a:p>
            <a:r>
              <a:rPr lang="en-GB" altLang="en-US" sz="48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Mobile Health Scenarios</a:t>
            </a:r>
            <a:endParaRPr lang="en-US" sz="4800" dirty="0">
              <a:solidFill>
                <a:srgbClr val="00B0F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288607"/>
            <a:ext cx="10982325" cy="5380703"/>
          </a:xfrm>
        </p:spPr>
        <p:txBody>
          <a:bodyPr>
            <a:normAutofit lnSpcReduction="10000"/>
          </a:bodyPr>
          <a:lstStyle/>
          <a:p>
            <a:pPr>
              <a:spcBef>
                <a:spcPts val="0"/>
              </a:spcBef>
            </a:pPr>
            <a:r>
              <a:rPr lang="en-GB" altLang="en-US" sz="2667" dirty="0"/>
              <a:t>Caregiver on the move</a:t>
            </a:r>
          </a:p>
          <a:p>
            <a:pPr lvl="1">
              <a:spcBef>
                <a:spcPts val="0"/>
              </a:spcBef>
            </a:pPr>
            <a:r>
              <a:rPr lang="en-GB" altLang="en-US" sz="2000" dirty="0"/>
              <a:t>Hospitals, Clinics, Long term care, Hospice </a:t>
            </a:r>
          </a:p>
          <a:p>
            <a:pPr>
              <a:spcBef>
                <a:spcPts val="1200"/>
              </a:spcBef>
            </a:pPr>
            <a:r>
              <a:rPr lang="en-GB" altLang="en-US" sz="2667" dirty="0"/>
              <a:t>Patient empowerment</a:t>
            </a:r>
          </a:p>
          <a:p>
            <a:pPr lvl="1">
              <a:spcBef>
                <a:spcPts val="0"/>
              </a:spcBef>
            </a:pPr>
            <a:r>
              <a:rPr lang="en-GB" altLang="en-US" sz="2000" dirty="0"/>
              <a:t>Patient involvement in care process across a wide range of lifestyles, including: support for long term conditions </a:t>
            </a:r>
          </a:p>
          <a:p>
            <a:pPr>
              <a:spcBef>
                <a:spcPts val="1200"/>
              </a:spcBef>
            </a:pPr>
            <a:r>
              <a:rPr lang="en-GB" altLang="en-US" sz="2667" dirty="0"/>
              <a:t>Independent living</a:t>
            </a:r>
          </a:p>
          <a:p>
            <a:pPr lvl="1">
              <a:spcBef>
                <a:spcPts val="0"/>
              </a:spcBef>
            </a:pPr>
            <a:r>
              <a:rPr lang="en-GB" altLang="en-US" sz="2000" dirty="0"/>
              <a:t>Assisted living drawing on a range of mobile services</a:t>
            </a:r>
          </a:p>
          <a:p>
            <a:pPr>
              <a:spcBef>
                <a:spcPts val="1200"/>
              </a:spcBef>
            </a:pPr>
            <a:r>
              <a:rPr lang="en-GB" altLang="en-US" sz="2667" dirty="0"/>
              <a:t>Behavioral health </a:t>
            </a:r>
          </a:p>
          <a:p>
            <a:pPr lvl="1">
              <a:spcBef>
                <a:spcPts val="0"/>
              </a:spcBef>
            </a:pPr>
            <a:r>
              <a:rPr lang="en-GB" altLang="en-US" sz="2000" dirty="0"/>
              <a:t>Behavioral health support anytime, anywhere</a:t>
            </a:r>
          </a:p>
          <a:p>
            <a:pPr>
              <a:spcBef>
                <a:spcPts val="1200"/>
              </a:spcBef>
            </a:pPr>
            <a:r>
              <a:rPr lang="en-GB" altLang="en-US" sz="2667" dirty="0"/>
              <a:t>Messaging (ranging from unsecure to secure)</a:t>
            </a:r>
          </a:p>
          <a:p>
            <a:pPr lvl="1">
              <a:spcBef>
                <a:spcPts val="0"/>
              </a:spcBef>
            </a:pPr>
            <a:r>
              <a:rPr lang="en-US" altLang="en-US" sz="2000" dirty="0"/>
              <a:t>Bridging the health divide</a:t>
            </a:r>
          </a:p>
          <a:p>
            <a:pPr>
              <a:spcBef>
                <a:spcPts val="900"/>
              </a:spcBef>
            </a:pPr>
            <a:r>
              <a:rPr lang="en-GB" altLang="en-US" sz="2667" dirty="0"/>
              <a:t>Public/Population Health</a:t>
            </a:r>
          </a:p>
          <a:p>
            <a:pPr lvl="1">
              <a:spcBef>
                <a:spcPts val="0"/>
              </a:spcBef>
            </a:pPr>
            <a:r>
              <a:rPr lang="en-US" altLang="en-US" sz="2000" dirty="0"/>
              <a:t>Disaster Management to PH outreach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CD36790-EF9F-4521-A783-189BE19EEE4B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32336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F68B8-1323-4429-AC1D-331FD19A7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7982" y="274639"/>
            <a:ext cx="9766853" cy="1043103"/>
          </a:xfrm>
        </p:spPr>
        <p:txBody>
          <a:bodyPr/>
          <a:lstStyle/>
          <a:p>
            <a:pPr algn="ctr"/>
            <a:r>
              <a:rPr lang="en-US" dirty="0"/>
              <a:t>REMOTE MOBILE HEALTH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6BFB64-D20E-46A5-B162-D5B4CFE950B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>
            <a:normAutofit lnSpcReduction="10000"/>
          </a:bodyPr>
          <a:lstStyle/>
          <a:p>
            <a:fld id="{73B22ABC-0FED-4D64-8F5D-7D0F97264170}" type="slidenum">
              <a:rPr lang="en-US" altLang="en-US" smtClean="0"/>
              <a:pPr/>
              <a:t>25</a:t>
            </a:fld>
            <a:endParaRPr lang="en-US" altLang="en-US" dirty="0"/>
          </a:p>
        </p:txBody>
      </p:sp>
      <p:pic>
        <p:nvPicPr>
          <p:cNvPr id="1026" name="Diagram 2">
            <a:extLst>
              <a:ext uri="{FF2B5EF4-FFF2-40B4-BE49-F238E27FC236}">
                <a16:creationId xmlns:a16="http://schemas.microsoft.com/office/drawing/2014/main" id="{B0A58F3D-896A-4A52-9DA0-9BEBE70577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7403" y="1543786"/>
            <a:ext cx="7327900" cy="427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5699D54-71B8-483F-B521-258CDD8A4882}"/>
              </a:ext>
            </a:extLst>
          </p:cNvPr>
          <p:cNvSpPr txBox="1"/>
          <p:nvPr/>
        </p:nvSpPr>
        <p:spPr>
          <a:xfrm>
            <a:off x="3296357" y="2634073"/>
            <a:ext cx="2047052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67" dirty="0">
                <a:solidFill>
                  <a:schemeClr val="bg1"/>
                </a:solidFill>
              </a:rPr>
              <a:t>(Hospitals)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84C793-D2D7-4220-AEB6-B4A9DC468F4C}"/>
              </a:ext>
            </a:extLst>
          </p:cNvPr>
          <p:cNvSpPr txBox="1"/>
          <p:nvPr/>
        </p:nvSpPr>
        <p:spPr>
          <a:xfrm>
            <a:off x="6886230" y="2596441"/>
            <a:ext cx="2047052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67" dirty="0">
                <a:solidFill>
                  <a:schemeClr val="bg1"/>
                </a:solidFill>
              </a:rPr>
              <a:t>(PCPs)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3409AD-4236-486E-A68F-BDAEDEE2CB5D}"/>
              </a:ext>
            </a:extLst>
          </p:cNvPr>
          <p:cNvSpPr txBox="1"/>
          <p:nvPr/>
        </p:nvSpPr>
        <p:spPr>
          <a:xfrm>
            <a:off x="3108205" y="5320831"/>
            <a:ext cx="2987796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67" dirty="0">
                <a:solidFill>
                  <a:schemeClr val="bg1"/>
                </a:solidFill>
              </a:rPr>
              <a:t>(nursing homes: SNFs)</a:t>
            </a:r>
          </a:p>
        </p:txBody>
      </p:sp>
      <p:sp>
        <p:nvSpPr>
          <p:cNvPr id="9" name="Text Box 1040">
            <a:extLst>
              <a:ext uri="{FF2B5EF4-FFF2-40B4-BE49-F238E27FC236}">
                <a16:creationId xmlns:a16="http://schemas.microsoft.com/office/drawing/2014/main" id="{214F1C6C-7BA2-4C3E-B73A-A3C2527225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98439" y="6493565"/>
            <a:ext cx="1921562" cy="25654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sz="1067" b="1" dirty="0">
                <a:latin typeface="Arial" charset="0"/>
                <a:cs typeface="Arial" charset="0"/>
              </a:rPr>
              <a:t>© credit: Gora Datta</a:t>
            </a:r>
            <a:endParaRPr lang="en-US" sz="1067" dirty="0">
              <a:latin typeface="Impact" pitchFamily="34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86835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/>
          <p:cNvSpPr>
            <a:spLocks noGrp="1"/>
          </p:cNvSpPr>
          <p:nvPr>
            <p:ph type="title"/>
          </p:nvPr>
        </p:nvSpPr>
        <p:spPr>
          <a:xfrm>
            <a:off x="898357" y="304800"/>
            <a:ext cx="9464843" cy="914400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en-US" sz="4800" dirty="0">
                <a:solidFill>
                  <a:srgbClr val="00B0F0"/>
                </a:solidFill>
              </a:rPr>
              <a:t>COMING SOON-Mobile Health!</a:t>
            </a:r>
          </a:p>
        </p:txBody>
      </p:sp>
      <p:sp>
        <p:nvSpPr>
          <p:cNvPr id="29699" name="Content Placeholder 2"/>
          <p:cNvSpPr>
            <a:spLocks noGrp="1"/>
          </p:cNvSpPr>
          <p:nvPr>
            <p:ph idx="1"/>
          </p:nvPr>
        </p:nvSpPr>
        <p:spPr>
          <a:xfrm>
            <a:off x="609599" y="1905000"/>
            <a:ext cx="10668001" cy="4191000"/>
          </a:xfrm>
        </p:spPr>
        <p:txBody>
          <a:bodyPr/>
          <a:lstStyle/>
          <a:p>
            <a:pPr>
              <a:spcBef>
                <a:spcPts val="1200"/>
              </a:spcBef>
              <a:spcAft>
                <a:spcPts val="2400"/>
              </a:spcAft>
            </a:pPr>
            <a:r>
              <a:rPr lang="en-US" altLang="en-US" dirty="0"/>
              <a:t>Prescribing Mobile Health Apps</a:t>
            </a:r>
          </a:p>
          <a:p>
            <a:pPr>
              <a:spcBef>
                <a:spcPts val="1200"/>
              </a:spcBef>
              <a:spcAft>
                <a:spcPts val="2400"/>
              </a:spcAft>
            </a:pPr>
            <a:r>
              <a:rPr lang="en-US" altLang="en-US" b="1" dirty="0"/>
              <a:t>UHAI</a:t>
            </a:r>
            <a:r>
              <a:rPr lang="en-US" altLang="en-US" dirty="0"/>
              <a:t>: </a:t>
            </a:r>
            <a:r>
              <a:rPr lang="en-US" altLang="en-US" u="sng" dirty="0"/>
              <a:t>U</a:t>
            </a:r>
            <a:r>
              <a:rPr lang="en-US" altLang="en-US" dirty="0"/>
              <a:t>nique </a:t>
            </a:r>
            <a:r>
              <a:rPr lang="en-US" altLang="en-US" u="sng" dirty="0"/>
              <a:t>H</a:t>
            </a:r>
            <a:r>
              <a:rPr lang="en-US" altLang="en-US" dirty="0"/>
              <a:t>ealth </a:t>
            </a:r>
            <a:r>
              <a:rPr lang="en-US" altLang="en-US" u="sng" dirty="0"/>
              <a:t>A</a:t>
            </a:r>
            <a:r>
              <a:rPr lang="en-US" altLang="en-US" dirty="0"/>
              <a:t>pp </a:t>
            </a:r>
            <a:r>
              <a:rPr lang="en-US" altLang="en-US" u="sng" dirty="0"/>
              <a:t>I</a:t>
            </a:r>
            <a:r>
              <a:rPr lang="en-US" altLang="en-US" dirty="0"/>
              <a:t>dentifier! (</a:t>
            </a:r>
            <a:r>
              <a:rPr lang="en-US" altLang="en-US" dirty="0">
                <a:hlinkClick r:id="rId3"/>
              </a:rPr>
              <a:t>UDI</a:t>
            </a:r>
            <a:r>
              <a:rPr lang="en-US" altLang="en-US" dirty="0"/>
              <a:t> for Mobile Health Apps)</a:t>
            </a:r>
          </a:p>
          <a:p>
            <a:pPr>
              <a:spcBef>
                <a:spcPts val="1200"/>
              </a:spcBef>
              <a:spcAft>
                <a:spcPts val="2400"/>
              </a:spcAft>
            </a:pPr>
            <a:r>
              <a:rPr lang="en-US" altLang="en-US" dirty="0"/>
              <a:t>Mobile Health Apps Conformity Assessment, Certification Guidance</a:t>
            </a:r>
          </a:p>
          <a:p>
            <a:pPr marL="0" indent="0">
              <a:spcBef>
                <a:spcPts val="1200"/>
              </a:spcBef>
              <a:spcAft>
                <a:spcPts val="2400"/>
              </a:spcAft>
              <a:buNone/>
            </a:pPr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32" indent="-285744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2971" indent="-228594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160" indent="-228594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349" indent="-228594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537" indent="-228594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726" indent="-228594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8914" indent="-228594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103" indent="-228594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A7DE6F07-941F-4E4F-B5FE-D2519763B7A9}" type="slidenum">
              <a:rPr kumimoji="0" lang="en-US" altLang="en-US" sz="2600">
                <a:solidFill>
                  <a:schemeClr val="bg1"/>
                </a:solidFill>
                <a:latin typeface="Arial" panose="020B0604020202020204" pitchFamily="34" charset="0"/>
              </a:rPr>
              <a:pPr eaLnBrk="1" hangingPunct="1"/>
              <a:t>26</a:t>
            </a:fld>
            <a:endParaRPr kumimoji="0" lang="en-US" altLang="en-US" sz="26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40522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CEC3D0-8EF6-44FD-9EFC-B0AEB73CDD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8320" y="2384384"/>
            <a:ext cx="8595360" cy="43513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b="1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6166705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6A3573-972E-4DBA-8BB0-FC8CA5108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COVID-19 pandemic and need for remote monitoring and mobile health solutions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1DD45A-BC06-4DD1-99B2-CAA09941ED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Current COVID-19 pandemic created enormous need to allow patients and clinicians to communicate and report in a more flexible and virtual way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Remote patient monitoring allows health providers to monitor disease and symptom progression remotely and interact with patients virtually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Telehealth (telemedicine, teledentistry etc.) can be facilitated with remote patient monitoring and mobile health interoperable solutions</a:t>
            </a:r>
          </a:p>
        </p:txBody>
      </p:sp>
    </p:spTree>
    <p:extLst>
      <p:ext uri="{BB962C8B-B14F-4D97-AF65-F5344CB8AC3E}">
        <p14:creationId xmlns:p14="http://schemas.microsoft.com/office/powerpoint/2010/main" val="15304113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741AB-732B-4935-B813-DBC69CA65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COVID-19 pandemic and need for remote monitoring and mobile health solutions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FB69F7-EB44-4F36-80D8-F73EEB06F7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Many government and agencies around the world encourage and provide guidance/policies to allow clinicians, dentists and patients to adopt telehealth virtual solutions and practices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US FDA: Enforcement Policy During the Coronavirus Disease 2019 (COVID-19) Public Health Emergency For:</a:t>
            </a:r>
          </a:p>
          <a:p>
            <a:pPr lvl="2"/>
            <a:r>
              <a:rPr lang="en-US" dirty="0"/>
              <a:t>    Non-Invasive Remote Monitoring Devices Used to Support Patient</a:t>
            </a:r>
          </a:p>
          <a:p>
            <a:pPr lvl="2"/>
            <a:r>
              <a:rPr lang="en-US" dirty="0"/>
              <a:t>    Digital Health Devices For Treating Psychiatric Disorders  </a:t>
            </a:r>
          </a:p>
          <a:p>
            <a:pPr lvl="2"/>
            <a:r>
              <a:rPr lang="en-US" dirty="0"/>
              <a:t>     Remote Ophthalmic Assessment and Monitoring Devices</a:t>
            </a:r>
          </a:p>
          <a:p>
            <a:pPr lvl="2"/>
            <a:r>
              <a:rPr lang="en-US" dirty="0"/>
              <a:t>     Non-Invasive Fetal and Maternal Monitoring Devices </a:t>
            </a:r>
          </a:p>
          <a:p>
            <a:pPr>
              <a:buFont typeface="Wingdings" panose="05000000000000000000" pitchFamily="2" charset="2"/>
              <a:buChar char="v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67717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E7E9CF6-10C9-F641-A27A-473A6E936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Telehealth solutions: </a:t>
            </a:r>
            <a:br>
              <a:rPr lang="en-US" dirty="0"/>
            </a:br>
            <a:r>
              <a:rPr lang="en-US" dirty="0"/>
              <a:t>User Narratives and Use Cases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219D8F9-C0D1-524B-A77C-16BB71278E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6137" y="1828800"/>
            <a:ext cx="10671858" cy="4351337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b="1" dirty="0"/>
              <a:t>Need to identify a number of User Narratives decomposed into Use Cases for the purpose of extracting key interoperability requirements.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User Narratives will include:</a:t>
            </a:r>
          </a:p>
          <a:p>
            <a:pPr lvl="1"/>
            <a:r>
              <a:rPr lang="en-US" dirty="0"/>
              <a:t>Home based remote surveillance</a:t>
            </a:r>
          </a:p>
          <a:p>
            <a:pPr lvl="2"/>
            <a:r>
              <a:rPr lang="en-US" dirty="0"/>
              <a:t>Surveillance of a patient with a chronic disease </a:t>
            </a:r>
          </a:p>
          <a:p>
            <a:pPr lvl="1"/>
            <a:r>
              <a:rPr lang="en-US" dirty="0"/>
              <a:t>Home based remote clinician consult</a:t>
            </a:r>
          </a:p>
          <a:p>
            <a:pPr lvl="2"/>
            <a:r>
              <a:rPr lang="en-US" dirty="0"/>
              <a:t>Acquisition of vitals for remote consult</a:t>
            </a:r>
          </a:p>
          <a:p>
            <a:pPr lvl="1"/>
            <a:r>
              <a:rPr lang="en-US" dirty="0"/>
              <a:t>Long-term acute care monitoring</a:t>
            </a:r>
          </a:p>
          <a:p>
            <a:pPr lvl="2"/>
            <a:r>
              <a:rPr lang="en-US" dirty="0"/>
              <a:t>Acquisition of continuous patient vitals for remote consult and monitoring </a:t>
            </a:r>
          </a:p>
          <a:p>
            <a:pPr lvl="1"/>
            <a:r>
              <a:rPr lang="en-US" dirty="0"/>
              <a:t>In-Hospital patient monitoring</a:t>
            </a:r>
          </a:p>
          <a:p>
            <a:pPr lvl="2"/>
            <a:r>
              <a:rPr lang="en-US" dirty="0"/>
              <a:t>Integration of device data acquisition and control at the patient bedside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9FA1EF-847B-4600-8D31-E14B8077AB93}"/>
              </a:ext>
            </a:extLst>
          </p:cNvPr>
          <p:cNvSpPr txBox="1"/>
          <p:nvPr/>
        </p:nvSpPr>
        <p:spPr>
          <a:xfrm>
            <a:off x="8878681" y="4236266"/>
            <a:ext cx="16722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u="sng" dirty="0"/>
              <a:t>Courtesy Gora Datta</a:t>
            </a:r>
          </a:p>
        </p:txBody>
      </p:sp>
      <p:pic>
        <p:nvPicPr>
          <p:cNvPr id="7" name="Diagram 2">
            <a:extLst>
              <a:ext uri="{FF2B5EF4-FFF2-40B4-BE49-F238E27FC236}">
                <a16:creationId xmlns:a16="http://schemas.microsoft.com/office/drawing/2014/main" id="{E6D6A2E4-9731-41FA-B6A6-052F11A1C4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6847" y="2456260"/>
            <a:ext cx="3047665" cy="17800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016180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5C5810-3140-2142-9CE8-78C51EE6A9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5434" y="1805133"/>
            <a:ext cx="5498677" cy="4351338"/>
          </a:xfrm>
        </p:spPr>
        <p:txBody>
          <a:bodyPr/>
          <a:lstStyle/>
          <a:p>
            <a:r>
              <a:rPr lang="en-US" sz="2400" dirty="0"/>
              <a:t>Example User Narrative – Remote Surveillance</a:t>
            </a:r>
          </a:p>
          <a:p>
            <a:pPr lvl="1"/>
            <a:r>
              <a:rPr lang="en-US" sz="2000" dirty="0"/>
              <a:t>Mr. Brown, a farmer in Nebraska, has a history of fainting with no specific diagnosis.  After examination by his cardiologist he was prescribed a portable device which collects and transmits ECG (2-lead), blood pressure, and also detects falls.  The solution communicates with a central command center which dispatches to the closest EMT.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F2A203-2023-A444-AAAA-C81D64957E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7891" y="1519018"/>
            <a:ext cx="4916744" cy="5044784"/>
          </a:xfrm>
          <a:prstGeom prst="rect">
            <a:avLst/>
          </a:prstGeom>
        </p:spPr>
      </p:pic>
      <p:sp>
        <p:nvSpPr>
          <p:cNvPr id="7" name="Title 3">
            <a:extLst>
              <a:ext uri="{FF2B5EF4-FFF2-40B4-BE49-F238E27FC236}">
                <a16:creationId xmlns:a16="http://schemas.microsoft.com/office/drawing/2014/main" id="{F1375899-F019-46E1-A243-EEEE8FEFE0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294198"/>
            <a:ext cx="9692640" cy="1397124"/>
          </a:xfrm>
        </p:spPr>
        <p:txBody>
          <a:bodyPr/>
          <a:lstStyle/>
          <a:p>
            <a:r>
              <a:rPr lang="en-US" dirty="0"/>
              <a:t>Telehealth solutions: </a:t>
            </a:r>
            <a:br>
              <a:rPr lang="en-US" dirty="0"/>
            </a:br>
            <a:r>
              <a:rPr lang="en-US" dirty="0"/>
              <a:t>User Narratives and Use Cases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B50B640-9D76-4A06-A95D-2F800885C15C}"/>
              </a:ext>
            </a:extLst>
          </p:cNvPr>
          <p:cNvSpPr txBox="1"/>
          <p:nvPr/>
        </p:nvSpPr>
        <p:spPr>
          <a:xfrm>
            <a:off x="8369394" y="6286803"/>
            <a:ext cx="16353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u="sng" dirty="0"/>
              <a:t>Courtesy Ken Fuchs</a:t>
            </a:r>
          </a:p>
        </p:txBody>
      </p:sp>
    </p:spTree>
    <p:extLst>
      <p:ext uri="{BB962C8B-B14F-4D97-AF65-F5344CB8AC3E}">
        <p14:creationId xmlns:p14="http://schemas.microsoft.com/office/powerpoint/2010/main" val="13389328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E184CB-E07C-4D5B-AC51-255E5210E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Accelerating Safe, Effective and Secure Remote Monitoring and Mobile Health Interoperable Solutions (QUAD-chart)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9DC0FC-546B-4F00-A3DD-9A2DFFCAB8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3483748" cy="4351337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sz="2400" dirty="0"/>
              <a:t> Title, team, partners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/>
              <a:t>Objective, Outcomes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/>
              <a:t>Aims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/>
              <a:t>Graph, Literature</a:t>
            </a:r>
          </a:p>
          <a:p>
            <a:pPr>
              <a:buFont typeface="Wingdings" panose="05000000000000000000" pitchFamily="2" charset="2"/>
              <a:buChar char="q"/>
            </a:pP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43B3D5-55AE-49CC-8087-74BF64BC58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7403" y="1629352"/>
            <a:ext cx="4279972" cy="5319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5764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E184CB-E07C-4D5B-AC51-255E5210E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Accelerating Safe, Effective and Secure Remote Monitoring and Mobile Health Interoperable Solutions (QUAD-chart)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551736-4339-4B5A-ACD0-CE7A247CD9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5541" y="1691322"/>
            <a:ext cx="3870800" cy="5203370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951E535-571E-4FE9-9B72-50D48594A3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3993034" cy="4351337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sz="2400" b="1" dirty="0">
                <a:highlight>
                  <a:srgbClr val="00FF00"/>
                </a:highlight>
              </a:rPr>
              <a:t> Title, team, partners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/>
              <a:t>Objective, Outcomes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/>
              <a:t>Aims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/>
              <a:t>Graph, Literature</a:t>
            </a:r>
          </a:p>
          <a:p>
            <a:pPr>
              <a:buFont typeface="Wingdings" panose="05000000000000000000" pitchFamily="2" charset="2"/>
              <a:buChar char="q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985844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E184CB-E07C-4D5B-AC51-255E5210E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Accelerating Safe, Effective and Secure Remote Monitoring and Mobile Health Interoperable Solutions (QUAD-chart)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951E535-571E-4FE9-9B72-50D48594A3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3993034" cy="4351337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sz="2400" dirty="0"/>
              <a:t> Title, team, partners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400" b="1" dirty="0">
                <a:highlight>
                  <a:srgbClr val="00FF00"/>
                </a:highlight>
              </a:rPr>
              <a:t>Objective, Outcomes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/>
              <a:t>Aims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/>
              <a:t>Graph, Literature</a:t>
            </a:r>
          </a:p>
          <a:p>
            <a:pPr>
              <a:buFont typeface="Wingdings" panose="05000000000000000000" pitchFamily="2" charset="2"/>
              <a:buChar char="q"/>
            </a:pPr>
            <a:endParaRPr lang="en-US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F1D41C7-816E-45B5-B9EB-DFDF322BC9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6161" y="1828798"/>
            <a:ext cx="4096810" cy="4777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391997"/>
      </p:ext>
    </p:extLst>
  </p:cSld>
  <p:clrMapOvr>
    <a:masterClrMapping/>
  </p:clrMapOvr>
</p:sld>
</file>

<file path=ppt/theme/theme1.xml><?xml version="1.0" encoding="utf-8"?>
<a:theme xmlns:a="http://schemas.openxmlformats.org/drawingml/2006/main" name="View">
  <a:themeElements>
    <a:clrScheme name="View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3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7B713C7F-58B7-4AE9-B361-B13EB9EC4C0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482</TotalTime>
  <Words>1609</Words>
  <Application>Microsoft Office PowerPoint</Application>
  <PresentationFormat>Widescreen</PresentationFormat>
  <Paragraphs>180</Paragraphs>
  <Slides>27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5" baseType="lpstr">
      <vt:lpstr>Arial</vt:lpstr>
      <vt:lpstr>Calibri</vt:lpstr>
      <vt:lpstr>Century Schoolbook</vt:lpstr>
      <vt:lpstr>Impact</vt:lpstr>
      <vt:lpstr>Times New Roman</vt:lpstr>
      <vt:lpstr>Wingdings</vt:lpstr>
      <vt:lpstr>Wingdings 2</vt:lpstr>
      <vt:lpstr>View</vt:lpstr>
      <vt:lpstr>Accelerating Safe, Effective and Secure (SES) Remote Monitoring and Mobile Health Interoperable Solutions  • Addressing the immediate and future needs and gaps exposed by the Pandemic focusing on: in-patient, outpatient, post-acute-care &amp; patient home care scenarios.</vt:lpstr>
      <vt:lpstr>Disclaimer</vt:lpstr>
      <vt:lpstr>COVID-19 pandemic and need for remote monitoring and mobile health solutions</vt:lpstr>
      <vt:lpstr>COVID-19 pandemic and need for remote monitoring and mobile health solutions</vt:lpstr>
      <vt:lpstr>Telehealth solutions:  User Narratives and Use Cases</vt:lpstr>
      <vt:lpstr>Telehealth solutions:  User Narratives and Use Cases</vt:lpstr>
      <vt:lpstr>Accelerating Safe, Effective and Secure Remote Monitoring and Mobile Health Interoperable Solutions (QUAD-chart)</vt:lpstr>
      <vt:lpstr>Accelerating Safe, Effective and Secure Remote Monitoring and Mobile Health Interoperable Solutions (QUAD-chart)</vt:lpstr>
      <vt:lpstr>Accelerating Safe, Effective and Secure Remote Monitoring and Mobile Health Interoperable Solutions (QUAD-chart)</vt:lpstr>
      <vt:lpstr>Accelerating Safe, Effective and Secure Remote Monitoring and Mobile Health Interoperable Solutions (QUAD-chart)</vt:lpstr>
      <vt:lpstr>Accelerating Safe, Effective and Secure Remote Monitoring and Mobile Health Interoperable Solutions (QUAD-chart)</vt:lpstr>
      <vt:lpstr>ISO/IEEE 11073 initiatives/standards</vt:lpstr>
      <vt:lpstr>ISO/IEEE 11073 initiatives/standards</vt:lpstr>
      <vt:lpstr>PowerPoint Presentation</vt:lpstr>
      <vt:lpstr>2020 Joint HL7-IHE Gemini Project</vt:lpstr>
      <vt:lpstr>Gemini Project Deliverables &amp; Governance</vt:lpstr>
      <vt:lpstr>PowerPoint Presentation</vt:lpstr>
      <vt:lpstr>MOBILE HEALTH </vt:lpstr>
      <vt:lpstr>PowerPoint Presentation</vt:lpstr>
      <vt:lpstr>Mobile Health – Integrated Innovation</vt:lpstr>
      <vt:lpstr>PowerPoint Presentation</vt:lpstr>
      <vt:lpstr>REFLECTION TIME!</vt:lpstr>
      <vt:lpstr>What is driving this phenomenal growth?</vt:lpstr>
      <vt:lpstr>Mobile Health Scenarios</vt:lpstr>
      <vt:lpstr>REMOTE MOBILE HEALTH</vt:lpstr>
      <vt:lpstr>COMING SOON-Mobile Health!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Accelerating Safe, Effective and Secure (SES) Remote Monitoring and Mobile Health Interoperable Solutions  • Addressing the immediate and future needs and gaps exposed by the Pandemic focusing on: in-patient, outpatient, post-acute-care &amp; patient home care scenarios.</dc:title>
  <dc:creator>Makrodimitris, Konstantinos</dc:creator>
  <cp:lastModifiedBy>Todd Cooper</cp:lastModifiedBy>
  <cp:revision>26</cp:revision>
  <dcterms:created xsi:type="dcterms:W3CDTF">2020-05-18T10:56:34Z</dcterms:created>
  <dcterms:modified xsi:type="dcterms:W3CDTF">2020-05-20T16:48:05Z</dcterms:modified>
</cp:coreProperties>
</file>